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tiff" ContentType="image/tif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393" r:id="rId2"/>
    <p:sldId id="394" r:id="rId3"/>
    <p:sldId id="395" r:id="rId4"/>
    <p:sldId id="396" r:id="rId5"/>
    <p:sldId id="397" r:id="rId6"/>
    <p:sldId id="398" r:id="rId7"/>
    <p:sldId id="399" r:id="rId8"/>
    <p:sldId id="400" r:id="rId9"/>
    <p:sldId id="401" r:id="rId10"/>
    <p:sldId id="402" r:id="rId11"/>
    <p:sldId id="403" r:id="rId12"/>
    <p:sldId id="404" r:id="rId13"/>
    <p:sldId id="405" r:id="rId14"/>
    <p:sldId id="406" r:id="rId15"/>
    <p:sldId id="407" r:id="rId16"/>
    <p:sldId id="408" r:id="rId17"/>
    <p:sldId id="409" r:id="rId18"/>
    <p:sldId id="410" r:id="rId19"/>
    <p:sldId id="411" r:id="rId20"/>
    <p:sldId id="412" r:id="rId21"/>
    <p:sldId id="413" r:id="rId22"/>
    <p:sldId id="414" r:id="rId23"/>
    <p:sldId id="415" r:id="rId24"/>
    <p:sldId id="416" r:id="rId25"/>
    <p:sldId id="417" r:id="rId26"/>
    <p:sldId id="418" r:id="rId27"/>
    <p:sldId id="419" r:id="rId28"/>
    <p:sldId id="420" r:id="rId29"/>
    <p:sldId id="421" r:id="rId30"/>
    <p:sldId id="422" r:id="rId31"/>
    <p:sldId id="423" r:id="rId32"/>
    <p:sldId id="424" r:id="rId33"/>
    <p:sldId id="425" r:id="rId34"/>
    <p:sldId id="442" r:id="rId35"/>
    <p:sldId id="443" r:id="rId36"/>
    <p:sldId id="426" r:id="rId37"/>
    <p:sldId id="427" r:id="rId38"/>
    <p:sldId id="428" r:id="rId39"/>
    <p:sldId id="429" r:id="rId40"/>
    <p:sldId id="430" r:id="rId41"/>
    <p:sldId id="431" r:id="rId42"/>
    <p:sldId id="432" r:id="rId43"/>
    <p:sldId id="433" r:id="rId44"/>
    <p:sldId id="434" r:id="rId45"/>
    <p:sldId id="435" r:id="rId46"/>
    <p:sldId id="436" r:id="rId47"/>
    <p:sldId id="437" r:id="rId48"/>
    <p:sldId id="438" r:id="rId49"/>
    <p:sldId id="439" r:id="rId50"/>
    <p:sldId id="440" r:id="rId51"/>
    <p:sldId id="441"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chemeClr val="accent1">
            <a:satOff val="-5995"/>
            <a:lumOff val="-11002"/>
          </a:schemeClr>
        </a:solidFill>
        <a:effectLst/>
        <a:uFillTx/>
        <a:latin typeface="Gill Sans"/>
        <a:ea typeface="Gill Sans"/>
        <a:cs typeface="Gill Sans"/>
        <a:sym typeface="Gill Sans"/>
      </a:defRPr>
    </a:lvl1pPr>
    <a:lvl2pPr marL="0" marR="0" indent="0" algn="l"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chemeClr val="accent1">
            <a:satOff val="-5995"/>
            <a:lumOff val="-11002"/>
          </a:schemeClr>
        </a:solidFill>
        <a:effectLst/>
        <a:uFillTx/>
        <a:latin typeface="Gill Sans"/>
        <a:ea typeface="Gill Sans"/>
        <a:cs typeface="Gill Sans"/>
        <a:sym typeface="Gill Sans"/>
      </a:defRPr>
    </a:lvl2pPr>
    <a:lvl3pPr marL="0" marR="0" indent="0" algn="l"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chemeClr val="accent1">
            <a:satOff val="-5995"/>
            <a:lumOff val="-11002"/>
          </a:schemeClr>
        </a:solidFill>
        <a:effectLst/>
        <a:uFillTx/>
        <a:latin typeface="Gill Sans"/>
        <a:ea typeface="Gill Sans"/>
        <a:cs typeface="Gill Sans"/>
        <a:sym typeface="Gill Sans"/>
      </a:defRPr>
    </a:lvl3pPr>
    <a:lvl4pPr marL="0" marR="0" indent="0" algn="l"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chemeClr val="accent1">
            <a:satOff val="-5995"/>
            <a:lumOff val="-11002"/>
          </a:schemeClr>
        </a:solidFill>
        <a:effectLst/>
        <a:uFillTx/>
        <a:latin typeface="Gill Sans"/>
        <a:ea typeface="Gill Sans"/>
        <a:cs typeface="Gill Sans"/>
        <a:sym typeface="Gill Sans"/>
      </a:defRPr>
    </a:lvl4pPr>
    <a:lvl5pPr marL="0" marR="0" indent="0" algn="l"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chemeClr val="accent1">
            <a:satOff val="-5995"/>
            <a:lumOff val="-11002"/>
          </a:schemeClr>
        </a:solidFill>
        <a:effectLst/>
        <a:uFillTx/>
        <a:latin typeface="Gill Sans"/>
        <a:ea typeface="Gill Sans"/>
        <a:cs typeface="Gill Sans"/>
        <a:sym typeface="Gill Sans"/>
      </a:defRPr>
    </a:lvl5pPr>
    <a:lvl6pPr marL="0" marR="0" indent="0" algn="l"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chemeClr val="accent1">
            <a:satOff val="-5995"/>
            <a:lumOff val="-11002"/>
          </a:schemeClr>
        </a:solidFill>
        <a:effectLst/>
        <a:uFillTx/>
        <a:latin typeface="Gill Sans"/>
        <a:ea typeface="Gill Sans"/>
        <a:cs typeface="Gill Sans"/>
        <a:sym typeface="Gill Sans"/>
      </a:defRPr>
    </a:lvl6pPr>
    <a:lvl7pPr marL="0" marR="0" indent="0" algn="l"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chemeClr val="accent1">
            <a:satOff val="-5995"/>
            <a:lumOff val="-11002"/>
          </a:schemeClr>
        </a:solidFill>
        <a:effectLst/>
        <a:uFillTx/>
        <a:latin typeface="Gill Sans"/>
        <a:ea typeface="Gill Sans"/>
        <a:cs typeface="Gill Sans"/>
        <a:sym typeface="Gill Sans"/>
      </a:defRPr>
    </a:lvl7pPr>
    <a:lvl8pPr marL="0" marR="0" indent="0" algn="l"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chemeClr val="accent1">
            <a:satOff val="-5995"/>
            <a:lumOff val="-11002"/>
          </a:schemeClr>
        </a:solidFill>
        <a:effectLst/>
        <a:uFillTx/>
        <a:latin typeface="Gill Sans"/>
        <a:ea typeface="Gill Sans"/>
        <a:cs typeface="Gill Sans"/>
        <a:sym typeface="Gill Sans"/>
      </a:defRPr>
    </a:lvl8pPr>
    <a:lvl9pPr marL="0" marR="0" indent="0" algn="l"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chemeClr val="accent1">
            <a:satOff val="-5995"/>
            <a:lumOff val="-11002"/>
          </a:schemeClr>
        </a:solidFill>
        <a:effectLst/>
        <a:uFillTx/>
        <a:latin typeface="Gill Sans"/>
        <a:ea typeface="Gill Sans"/>
        <a:cs typeface="Gill San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34" d="100"/>
          <a:sy n="34" d="100"/>
        </p:scale>
        <p:origin x="-756" y="-78"/>
      </p:cViewPr>
      <p:guideLst>
        <p:guide orient="horz" pos="4320"/>
        <p:guide pos="76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1143000" y="685800"/>
            <a:ext cx="4572000" cy="3429000"/>
          </a:xfrm>
          <a:prstGeom prst="rect">
            <a:avLst/>
          </a:prstGeom>
        </p:spPr>
        <p:txBody>
          <a:bodyPr/>
          <a:lstStyle/>
          <a:p>
            <a:endParaRPr/>
          </a:p>
        </p:txBody>
      </p:sp>
      <p:sp>
        <p:nvSpPr>
          <p:cNvPr id="138" name="Shape 13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4280774" y="-1688429"/>
            <a:ext cx="15829857" cy="11849101"/>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387600" y="9728200"/>
            <a:ext cx="19621500" cy="1803400"/>
          </a:xfrm>
          <a:prstGeom prst="rect">
            <a:avLst/>
          </a:prstGeom>
        </p:spPr>
        <p:txBody>
          <a:bodyPr/>
          <a:lstStyle/>
          <a:p>
            <a:r>
              <a:t>Title Text</a:t>
            </a:r>
          </a:p>
        </p:txBody>
      </p:sp>
      <p:sp>
        <p:nvSpPr>
          <p:cNvPr id="22" name="Body Level One…"/>
          <p:cNvSpPr txBox="1">
            <a:spLocks noGrp="1"/>
          </p:cNvSpPr>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exto">
    <p:bg>
      <p:bgPr>
        <a:solidFill>
          <a:srgbClr val="00001C"/>
        </a:solidFill>
        <a:effectLst/>
      </p:bgPr>
    </p:bg>
    <p:spTree>
      <p:nvGrpSpPr>
        <p:cNvPr id="1" name=""/>
        <p:cNvGrpSpPr/>
        <p:nvPr/>
      </p:nvGrpSpPr>
      <p:grpSpPr>
        <a:xfrm>
          <a:off x="0" y="0"/>
          <a:ext cx="0" cy="0"/>
          <a:chOff x="0" y="0"/>
          <a:chExt cx="0" cy="0"/>
        </a:xfrm>
      </p:grpSpPr>
      <p:sp>
        <p:nvSpPr>
          <p:cNvPr id="117" name="Body Level One…"/>
          <p:cNvSpPr txBox="1">
            <a:spLocks noGrp="1"/>
          </p:cNvSpPr>
          <p:nvPr>
            <p:ph type="body" idx="1"/>
          </p:nvPr>
        </p:nvSpPr>
        <p:spPr>
          <a:xfrm>
            <a:off x="3551037" y="3871768"/>
            <a:ext cx="17211872" cy="8746955"/>
          </a:xfrm>
          <a:prstGeom prst="rect">
            <a:avLst/>
          </a:prstGeom>
        </p:spPr>
        <p:txBody>
          <a:bodyPr lIns="91439" tIns="91439" rIns="91439" bIns="91439" anchor="t"/>
          <a:lstStyle>
            <a:lvl1pPr marL="411480" indent="-365760" defTabSz="1828800">
              <a:spcBef>
                <a:spcPts val="700"/>
              </a:spcBef>
              <a:buClr>
                <a:srgbClr val="FFFFFF"/>
              </a:buClr>
              <a:buSzPct val="100000"/>
              <a:buChar char="▪"/>
              <a:defRPr sz="4000">
                <a:solidFill>
                  <a:srgbClr val="FFFFFF"/>
                </a:solidFill>
                <a:latin typeface="Avenir Next Medium"/>
                <a:ea typeface="Avenir Next Medium"/>
                <a:cs typeface="Avenir Next Medium"/>
                <a:sym typeface="Avenir Next Medium"/>
              </a:defRPr>
            </a:lvl1pPr>
            <a:lvl2pPr marL="726439" indent="-406399" defTabSz="1828800">
              <a:spcBef>
                <a:spcPts val="700"/>
              </a:spcBef>
              <a:buClr>
                <a:srgbClr val="FFFFFF"/>
              </a:buClr>
              <a:buSzPct val="100000"/>
              <a:buChar char="▪"/>
              <a:defRPr sz="4000">
                <a:solidFill>
                  <a:srgbClr val="FFFFFF"/>
                </a:solidFill>
                <a:latin typeface="Avenir Next Medium"/>
                <a:ea typeface="Avenir Next Medium"/>
                <a:cs typeface="Avenir Next Medium"/>
                <a:sym typeface="Avenir Next Medium"/>
              </a:defRPr>
            </a:lvl2pPr>
            <a:lvl3pPr marL="960120" indent="-457200" defTabSz="1828800">
              <a:spcBef>
                <a:spcPts val="700"/>
              </a:spcBef>
              <a:buClr>
                <a:srgbClr val="FFFFFF"/>
              </a:buClr>
              <a:buSzPct val="100000"/>
              <a:buChar char="▪"/>
              <a:defRPr sz="4000">
                <a:solidFill>
                  <a:srgbClr val="FFFFFF"/>
                </a:solidFill>
                <a:latin typeface="Avenir Next Medium"/>
                <a:ea typeface="Avenir Next Medium"/>
                <a:cs typeface="Avenir Next Medium"/>
                <a:sym typeface="Avenir Next Medium"/>
              </a:defRPr>
            </a:lvl3pPr>
            <a:lvl4pPr marL="1254034" indent="-522514" defTabSz="1828800">
              <a:spcBef>
                <a:spcPts val="700"/>
              </a:spcBef>
              <a:buClr>
                <a:srgbClr val="FFFFFF"/>
              </a:buClr>
              <a:buSzPct val="100000"/>
              <a:buChar char="▪"/>
              <a:defRPr sz="4000">
                <a:solidFill>
                  <a:srgbClr val="FFFFFF"/>
                </a:solidFill>
                <a:latin typeface="Avenir Next Medium"/>
                <a:ea typeface="Avenir Next Medium"/>
                <a:cs typeface="Avenir Next Medium"/>
                <a:sym typeface="Avenir Next Medium"/>
              </a:defRPr>
            </a:lvl4pPr>
            <a:lvl5pPr marL="1482634" indent="-522514" defTabSz="1828800">
              <a:spcBef>
                <a:spcPts val="700"/>
              </a:spcBef>
              <a:buClr>
                <a:srgbClr val="FFFFFF"/>
              </a:buClr>
              <a:buSzPct val="100000"/>
              <a:buChar char="▪"/>
              <a:defRPr sz="4000">
                <a:solidFill>
                  <a:srgbClr val="FFFFFF"/>
                </a:solidFill>
                <a:latin typeface="Avenir Next Medium"/>
                <a:ea typeface="Avenir Next Medium"/>
                <a:cs typeface="Avenir Next Medium"/>
                <a:sym typeface="Avenir Next Medium"/>
              </a:defRPr>
            </a:lvl5pPr>
          </a:lstStyle>
          <a:p>
            <a:r>
              <a:t>Body Level One</a:t>
            </a:r>
          </a:p>
          <a:p>
            <a:pPr lvl="1"/>
            <a:r>
              <a:t>Body Level Two</a:t>
            </a:r>
          </a:p>
          <a:p>
            <a:pPr lvl="2"/>
            <a:r>
              <a:t>Body Level Three</a:t>
            </a:r>
          </a:p>
          <a:p>
            <a:pPr lvl="3"/>
            <a:r>
              <a:t>Body Level Four</a:t>
            </a:r>
          </a:p>
          <a:p>
            <a:pPr lvl="4"/>
            <a:r>
              <a:t>Body Level Five</a:t>
            </a:r>
          </a:p>
        </p:txBody>
      </p:sp>
      <p:sp>
        <p:nvSpPr>
          <p:cNvPr id="118" name="Title Text"/>
          <p:cNvSpPr txBox="1">
            <a:spLocks noGrp="1"/>
          </p:cNvSpPr>
          <p:nvPr>
            <p:ph type="title"/>
          </p:nvPr>
        </p:nvSpPr>
        <p:spPr>
          <a:xfrm>
            <a:off x="3551037" y="2537519"/>
            <a:ext cx="17211872" cy="1440161"/>
          </a:xfrm>
          <a:prstGeom prst="rect">
            <a:avLst/>
          </a:prstGeom>
        </p:spPr>
        <p:txBody>
          <a:bodyPr lIns="91439" tIns="91439" rIns="91439" bIns="91439"/>
          <a:lstStyle>
            <a:lvl1pPr algn="l" defTabSz="1828800">
              <a:defRPr sz="7200">
                <a:solidFill>
                  <a:srgbClr val="FFFFFF"/>
                </a:solidFill>
                <a:latin typeface="DIN Condensed Bold"/>
                <a:ea typeface="DIN Condensed Bold"/>
                <a:cs typeface="DIN Condensed Bold"/>
                <a:sym typeface="DIN Condensed Bold"/>
              </a:defRPr>
            </a:lvl1pPr>
          </a:lstStyle>
          <a:p>
            <a:r>
              <a:t>Title Text</a:t>
            </a:r>
          </a:p>
        </p:txBody>
      </p:sp>
      <p:sp>
        <p:nvSpPr>
          <p:cNvPr id="119" name="Slide Number"/>
          <p:cNvSpPr txBox="1">
            <a:spLocks noGrp="1"/>
          </p:cNvSpPr>
          <p:nvPr>
            <p:ph type="sldNum" sz="quarter" idx="2"/>
          </p:nvPr>
        </p:nvSpPr>
        <p:spPr>
          <a:xfrm>
            <a:off x="20413623" y="885629"/>
            <a:ext cx="591116" cy="577648"/>
          </a:xfrm>
          <a:prstGeom prst="rect">
            <a:avLst/>
          </a:prstGeom>
        </p:spPr>
        <p:txBody>
          <a:bodyPr lIns="91439" tIns="91439" rIns="91439" bIns="91439" anchor="ctr"/>
          <a:lstStyle>
            <a:lvl1pPr defTabSz="1828800">
              <a:defRPr sz="2800">
                <a:solidFill>
                  <a:srgbClr val="FFFFFF"/>
                </a:solidFill>
                <a:latin typeface="Arial"/>
                <a:ea typeface="Arial"/>
                <a:cs typeface="Arial"/>
                <a:sym typeface="Arial"/>
              </a:defRPr>
            </a:lvl1pPr>
          </a:lstStyle>
          <a:p>
            <a:fld id="{86CB4B4D-7CA3-9044-876B-883B54F8677D}" type="slidenum">
              <a:rPr/>
              <a:pPr/>
              <a:t>‹#›</a:t>
            </a:fld>
            <a:endParaRPr/>
          </a:p>
        </p:txBody>
      </p:sp>
      <p:pic>
        <p:nvPicPr>
          <p:cNvPr id="120" name="Picture 2" descr="Picture 2"/>
          <p:cNvPicPr>
            <a:picLocks noChangeAspect="1"/>
          </p:cNvPicPr>
          <p:nvPr/>
        </p:nvPicPr>
        <p:blipFill>
          <a:blip r:embed="rId2" cstate="print"/>
          <a:stretch>
            <a:fillRect/>
          </a:stretch>
        </p:blipFill>
        <p:spPr>
          <a:xfrm>
            <a:off x="3551039" y="572078"/>
            <a:ext cx="3486151" cy="1295401"/>
          </a:xfrm>
          <a:prstGeom prst="rect">
            <a:avLst/>
          </a:prstGeom>
          <a:ln w="12700">
            <a:miter lim="400000"/>
          </a:ln>
        </p:spPr>
      </p:pic>
      <p:sp>
        <p:nvSpPr>
          <p:cNvPr id="121" name="11 Conector recto"/>
          <p:cNvSpPr/>
          <p:nvPr/>
        </p:nvSpPr>
        <p:spPr>
          <a:xfrm>
            <a:off x="3551037" y="3635630"/>
            <a:ext cx="17211872" cy="1"/>
          </a:xfrm>
          <a:prstGeom prst="line">
            <a:avLst/>
          </a:prstGeom>
          <a:ln w="25400">
            <a:solidFill>
              <a:srgbClr val="FFFFFF"/>
            </a:solidFill>
          </a:ln>
        </p:spPr>
        <p:txBody>
          <a:bodyPr tIns="91439" bIns="91439"/>
          <a:lstStyle/>
          <a:p>
            <a:pPr algn="ctr" defTabSz="1828800">
              <a:spcBef>
                <a:spcPts val="900"/>
              </a:spcBef>
              <a:defRPr sz="4000">
                <a:solidFill>
                  <a:srgbClr val="838D9B"/>
                </a:solidFill>
                <a:latin typeface="DIN Alternate Bold"/>
                <a:ea typeface="DIN Alternate Bold"/>
                <a:cs typeface="DIN Alternate Bold"/>
                <a:sym typeface="DIN Alternate Bold"/>
              </a:defRPr>
            </a:pP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ransición">
    <p:bg>
      <p:bgPr>
        <a:solidFill>
          <a:srgbClr val="00001C"/>
        </a:solidFill>
        <a:effectLst/>
      </p:bgPr>
    </p:bg>
    <p:spTree>
      <p:nvGrpSpPr>
        <p:cNvPr id="1" name=""/>
        <p:cNvGrpSpPr/>
        <p:nvPr/>
      </p:nvGrpSpPr>
      <p:grpSpPr>
        <a:xfrm>
          <a:off x="0" y="0"/>
          <a:ext cx="0" cy="0"/>
          <a:chOff x="0" y="0"/>
          <a:chExt cx="0" cy="0"/>
        </a:xfrm>
      </p:grpSpPr>
      <p:sp>
        <p:nvSpPr>
          <p:cNvPr id="128" name="Title Text"/>
          <p:cNvSpPr txBox="1">
            <a:spLocks noGrp="1"/>
          </p:cNvSpPr>
          <p:nvPr>
            <p:ph type="title"/>
          </p:nvPr>
        </p:nvSpPr>
        <p:spPr>
          <a:xfrm>
            <a:off x="3586064" y="6131569"/>
            <a:ext cx="17211871" cy="1440161"/>
          </a:xfrm>
          <a:prstGeom prst="rect">
            <a:avLst/>
          </a:prstGeom>
        </p:spPr>
        <p:txBody>
          <a:bodyPr lIns="91439" tIns="91439" rIns="91439" bIns="91439"/>
          <a:lstStyle>
            <a:lvl1pPr defTabSz="1828800">
              <a:defRPr sz="9600">
                <a:solidFill>
                  <a:srgbClr val="FFFFFF"/>
                </a:solidFill>
                <a:latin typeface="DIN Condensed Bold"/>
                <a:ea typeface="DIN Condensed Bold"/>
                <a:cs typeface="DIN Condensed Bold"/>
                <a:sym typeface="DIN Condensed Bold"/>
              </a:defRPr>
            </a:lvl1pPr>
          </a:lstStyle>
          <a:p>
            <a:r>
              <a:t>Title Text</a:t>
            </a:r>
          </a:p>
        </p:txBody>
      </p:sp>
      <p:sp>
        <p:nvSpPr>
          <p:cNvPr id="129" name="Slide Number"/>
          <p:cNvSpPr txBox="1">
            <a:spLocks noGrp="1"/>
          </p:cNvSpPr>
          <p:nvPr>
            <p:ph type="sldNum" sz="quarter" idx="2"/>
          </p:nvPr>
        </p:nvSpPr>
        <p:spPr>
          <a:xfrm>
            <a:off x="20413623" y="885629"/>
            <a:ext cx="591116" cy="577648"/>
          </a:xfrm>
          <a:prstGeom prst="rect">
            <a:avLst/>
          </a:prstGeom>
        </p:spPr>
        <p:txBody>
          <a:bodyPr lIns="91439" tIns="91439" rIns="91439" bIns="91439" anchor="ctr"/>
          <a:lstStyle>
            <a:lvl1pPr defTabSz="1828800">
              <a:defRPr sz="2800">
                <a:solidFill>
                  <a:srgbClr val="FFFFFF"/>
                </a:solidFill>
                <a:latin typeface="Arial"/>
                <a:ea typeface="Arial"/>
                <a:cs typeface="Arial"/>
                <a:sym typeface="Arial"/>
              </a:defRPr>
            </a:lvl1pPr>
          </a:lstStyle>
          <a:p>
            <a:fld id="{86CB4B4D-7CA3-9044-876B-883B54F8677D}" type="slidenum">
              <a:rPr/>
              <a:pPr/>
              <a:t>‹#›</a:t>
            </a:fld>
            <a:endParaRPr/>
          </a:p>
        </p:txBody>
      </p:sp>
      <p:sp>
        <p:nvSpPr>
          <p:cNvPr id="130" name="11 Conector recto"/>
          <p:cNvSpPr/>
          <p:nvPr/>
        </p:nvSpPr>
        <p:spPr>
          <a:xfrm>
            <a:off x="3586065" y="7571730"/>
            <a:ext cx="17211871" cy="1"/>
          </a:xfrm>
          <a:prstGeom prst="line">
            <a:avLst/>
          </a:prstGeom>
          <a:ln w="25400">
            <a:solidFill>
              <a:srgbClr val="FFFFFF"/>
            </a:solidFill>
          </a:ln>
        </p:spPr>
        <p:txBody>
          <a:bodyPr tIns="91439" bIns="91439"/>
          <a:lstStyle/>
          <a:p>
            <a:pPr algn="ctr" defTabSz="1828800">
              <a:spcBef>
                <a:spcPts val="900"/>
              </a:spcBef>
              <a:defRPr sz="4000">
                <a:solidFill>
                  <a:srgbClr val="838D9B"/>
                </a:solidFill>
                <a:latin typeface="DIN Alternate Bold"/>
                <a:ea typeface="DIN Alternate Bold"/>
                <a:cs typeface="DIN Alternate Bold"/>
                <a:sym typeface="DIN Alternate Bold"/>
              </a:defRPr>
            </a:pPr>
            <a:endParaRPr/>
          </a:p>
        </p:txBody>
      </p:sp>
      <p:pic>
        <p:nvPicPr>
          <p:cNvPr id="131" name="Picture 2" descr="Picture 2"/>
          <p:cNvPicPr>
            <a:picLocks noChangeAspect="1"/>
          </p:cNvPicPr>
          <p:nvPr/>
        </p:nvPicPr>
        <p:blipFill>
          <a:blip r:embed="rId2" cstate="print"/>
          <a:stretch>
            <a:fillRect/>
          </a:stretch>
        </p:blipFill>
        <p:spPr>
          <a:xfrm>
            <a:off x="3551039" y="572078"/>
            <a:ext cx="3486151" cy="1295401"/>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673100" y="4572000"/>
            <a:ext cx="23050500" cy="45593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10590462" y="1511300"/>
            <a:ext cx="13644824" cy="12128732"/>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673100" y="1435100"/>
            <a:ext cx="11049000" cy="5461000"/>
          </a:xfrm>
          <a:prstGeom prst="rect">
            <a:avLst/>
          </a:prstGeom>
        </p:spPr>
        <p:txBody>
          <a:bodyPr anchor="b"/>
          <a:lstStyle/>
          <a:p>
            <a:r>
              <a:t>Title Text</a:t>
            </a:r>
          </a:p>
        </p:txBody>
      </p:sp>
      <p:sp>
        <p:nvSpPr>
          <p:cNvPr id="40" name="Body Level One…"/>
          <p:cNvSpPr txBox="1">
            <a:spLocks noGrp="1"/>
          </p:cNvSpPr>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marL="575468" indent="-575468">
              <a:spcBef>
                <a:spcPts val="6500"/>
              </a:spcBef>
              <a:defRPr sz="5000"/>
            </a:lvl1pPr>
            <a:lvl2pPr marL="1312068" indent="-575468">
              <a:spcBef>
                <a:spcPts val="6500"/>
              </a:spcBef>
              <a:defRPr sz="5000"/>
            </a:lvl2pPr>
            <a:lvl3pPr marL="2048668" indent="-575468">
              <a:spcBef>
                <a:spcPts val="6500"/>
              </a:spcBef>
              <a:defRPr sz="5000"/>
            </a:lvl3pPr>
            <a:lvl4pPr marL="2785268" indent="-575468">
              <a:spcBef>
                <a:spcPts val="6500"/>
              </a:spcBef>
              <a:defRPr sz="5000"/>
            </a:lvl4pPr>
            <a:lvl5pPr marL="3521868" indent="-575468">
              <a:spcBef>
                <a:spcPts val="6500"/>
              </a:spcBef>
              <a:defRPr sz="50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21"/>
          </p:nvPr>
        </p:nvSpPr>
        <p:spPr>
          <a:xfrm>
            <a:off x="11814854" y="3230211"/>
            <a:ext cx="11753235" cy="10447317"/>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673100" y="3835400"/>
            <a:ext cx="11049000" cy="8864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435100" y="1066800"/>
            <a:ext cx="21501100" cy="11557000"/>
          </a:xfrm>
          <a:prstGeom prst="rect">
            <a:avLst/>
          </a:prstGeom>
        </p:spPr>
        <p:txBody>
          <a:bodyPr/>
          <a:lstStyle>
            <a:lvl1pPr marL="575468" indent="-575468">
              <a:spcBef>
                <a:spcPts val="6500"/>
              </a:spcBef>
              <a:defRPr sz="5000"/>
            </a:lvl1pPr>
            <a:lvl2pPr marL="1312068" indent="-575468">
              <a:spcBef>
                <a:spcPts val="6500"/>
              </a:spcBef>
              <a:defRPr sz="5000"/>
            </a:lvl2pPr>
            <a:lvl3pPr marL="2048668" indent="-575468">
              <a:spcBef>
                <a:spcPts val="6500"/>
              </a:spcBef>
              <a:defRPr sz="5000"/>
            </a:lvl3pPr>
            <a:lvl4pPr marL="2785268" indent="-575468">
              <a:spcBef>
                <a:spcPts val="6500"/>
              </a:spcBef>
              <a:defRPr sz="5000"/>
            </a:lvl4pPr>
            <a:lvl5pPr marL="3521868" indent="-575468">
              <a:spcBef>
                <a:spcPts val="6500"/>
              </a:spcBef>
              <a:defRPr sz="50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2-033_1302x975.jpeg"/>
          <p:cNvSpPr>
            <a:spLocks noGrp="1"/>
          </p:cNvSpPr>
          <p:nvPr>
            <p:ph type="pic" sz="half" idx="21"/>
          </p:nvPr>
        </p:nvSpPr>
        <p:spPr>
          <a:xfrm>
            <a:off x="12407900" y="5715000"/>
            <a:ext cx="11023600" cy="8255000"/>
          </a:xfrm>
          <a:prstGeom prst="rect">
            <a:avLst/>
          </a:prstGeom>
        </p:spPr>
        <p:txBody>
          <a:bodyPr lIns="91439" tIns="45719" rIns="91439" bIns="45719" anchor="t">
            <a:noAutofit/>
          </a:bodyPr>
          <a:lstStyle/>
          <a:p>
            <a:endParaRPr/>
          </a:p>
        </p:txBody>
      </p:sp>
      <p:sp>
        <p:nvSpPr>
          <p:cNvPr id="84" name="Image"/>
          <p:cNvSpPr>
            <a:spLocks noGrp="1"/>
          </p:cNvSpPr>
          <p:nvPr>
            <p:ph type="pic" sz="half" idx="22"/>
          </p:nvPr>
        </p:nvSpPr>
        <p:spPr>
          <a:xfrm>
            <a:off x="12420600" y="-673100"/>
            <a:ext cx="11023600" cy="8255000"/>
          </a:xfrm>
          <a:prstGeom prst="rect">
            <a:avLst/>
          </a:prstGeom>
        </p:spPr>
        <p:txBody>
          <a:bodyPr lIns="91439" tIns="45719" rIns="91439" bIns="45719" anchor="t">
            <a:noAutofit/>
          </a:bodyPr>
          <a:lstStyle/>
          <a:p>
            <a:endParaRPr/>
          </a:p>
        </p:txBody>
      </p:sp>
      <p:sp>
        <p:nvSpPr>
          <p:cNvPr id="85" name="2-10-superquadro_1631x2178.jpeg"/>
          <p:cNvSpPr>
            <a:spLocks noGrp="1"/>
          </p:cNvSpPr>
          <p:nvPr>
            <p:ph type="pic" idx="23"/>
          </p:nvPr>
        </p:nvSpPr>
        <p:spPr>
          <a:xfrm>
            <a:off x="-825499" y="-2108200"/>
            <a:ext cx="13804901" cy="1844321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Type a quote here.”"/>
          <p:cNvSpPr txBox="1">
            <a:spLocks noGrp="1"/>
          </p:cNvSpPr>
          <p:nvPr>
            <p:ph type="body" sz="quarter" idx="22"/>
          </p:nvPr>
        </p:nvSpPr>
        <p:spPr>
          <a:xfrm>
            <a:off x="2374900" y="5892800"/>
            <a:ext cx="19621500" cy="850900"/>
          </a:xfrm>
          <a:prstGeom prst="rect">
            <a:avLst/>
          </a:prstGeom>
        </p:spPr>
        <p:txBody>
          <a:bodyPr>
            <a:spAutoFit/>
          </a:bodyPr>
          <a:lstStyle>
            <a:lvl1pPr marL="0" indent="0" algn="ctr">
              <a:spcBef>
                <a:spcPts val="0"/>
              </a:spcBef>
              <a:buSzTx/>
              <a:buNone/>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cstate="print"/>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76100" y="13081000"/>
            <a:ext cx="419100" cy="457200"/>
          </a:xfrm>
          <a:prstGeom prst="rect">
            <a:avLst/>
          </a:prstGeom>
          <a:ln w="12700">
            <a:miter lim="400000"/>
          </a:ln>
        </p:spPr>
        <p:txBody>
          <a:bodyPr wrap="none" lIns="50800" tIns="50800" rIns="50800" bIns="50800" anchor="b">
            <a:spAutoFit/>
          </a:bodyPr>
          <a:lstStyle>
            <a:lvl1pPr algn="ctr">
              <a:defRPr sz="2400">
                <a:solidFill>
                  <a:srgbClr val="535353"/>
                </a:solidFill>
                <a:latin typeface="+mn-lt"/>
                <a:ea typeface="+mn-ea"/>
                <a:cs typeface="+mn-cs"/>
                <a:sym typeface="Gill Sans Light"/>
              </a:defRPr>
            </a:lvl1pPr>
          </a:lstStyle>
          <a:p>
            <a:fld id="{86CB4B4D-7CA3-9044-876B-883B54F8677D}" type="slidenum">
              <a:rPr/>
              <a:pPr/>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ctr" defTabSz="825500" rtl="0" latinLnBrk="0">
        <a:lnSpc>
          <a:spcPct val="100000"/>
        </a:lnSpc>
        <a:spcBef>
          <a:spcPts val="0"/>
        </a:spcBef>
        <a:spcAft>
          <a:spcPts val="0"/>
        </a:spcAft>
        <a:buClrTx/>
        <a:buSzTx/>
        <a:buFontTx/>
        <a:buNone/>
        <a:tabLst/>
        <a:defRPr sz="7800" b="0" i="0" u="none" strike="noStrike" cap="all" spc="0" baseline="0">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sz="7800" b="0" i="0" u="none" strike="noStrike" cap="all" spc="0" baseline="0">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sz="7800" b="0" i="0" u="none" strike="noStrike" cap="all" spc="0" baseline="0">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sz="7800" b="0" i="0" u="none" strike="noStrike" cap="all" spc="0" baseline="0">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sz="7800" b="0" i="0" u="none" strike="noStrike" cap="all" spc="0" baseline="0">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sz="7800" b="0" i="0" u="none" strike="noStrike" cap="all" spc="0" baseline="0">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sz="7800" b="0" i="0" u="none" strike="noStrike" cap="all" spc="0" baseline="0">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sz="7800" b="0" i="0" u="none" strike="noStrike" cap="all" spc="0" baseline="0">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sz="7800" b="0" i="0" u="none" strike="noStrike" cap="all" spc="0" baseline="0">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nodejs.org/dist/v12.18.3/" TargetMode="External"/><Relationship Id="rId2" Type="http://schemas.openxmlformats.org/officeDocument/2006/relationships/hyperlink" Target="https://nodejs.org/en/"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o2bmbfOdttE" TargetMode="External"/><Relationship Id="rId2" Type="http://schemas.openxmlformats.org/officeDocument/2006/relationships/hyperlink" Target="https://nodejs.org/en/downloa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machineglearningdatasets.s3.eu-central-1.amazonaws.com/05_react.zip"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machineglearningdatasets.s3.eu-central-1.amazonaws.com/05_react.zip"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https://machineglearningdatasets.s3.eu-central-1.amazonaws.com/06_react_axios.zip"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hyperlink" Target="https://machineglearningdatasets.s3.eu-central-1.amazonaws.com/07_react_formularios.zip" TargetMode="Externa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fonts.googleapis.com/css?family=Roboto:300,400,500,700&amp;display=swap"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hyperlink" Target="https://machineglearningdatasets.s3.eu-central-1.amazonaws.com/08_router.zip"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unpkg.com/react@16/umd/react.development.js" TargetMode="External"/><Relationship Id="rId2" Type="http://schemas.openxmlformats.org/officeDocument/2006/relationships/hyperlink" Target="https://codepen.io" TargetMode="External"/><Relationship Id="rId1" Type="http://schemas.openxmlformats.org/officeDocument/2006/relationships/slideLayout" Target="../slideLayouts/slideLayout5.xml"/><Relationship Id="rId5" Type="http://schemas.openxmlformats.org/officeDocument/2006/relationships/hyperlink" Target="https://chrome.google.com/webstore/detail/react-developer-tools/fmkadmapgofadopljbjfkapdkoienihi" TargetMode="External"/><Relationship Id="rId4" Type="http://schemas.openxmlformats.org/officeDocument/2006/relationships/hyperlink" Target="https://unpkg.com/react-dom@16/umd/react-dom.development.j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unpkg.com/react-dom@16/umd/react-dom.development.js" TargetMode="External"/><Relationship Id="rId2" Type="http://schemas.openxmlformats.org/officeDocument/2006/relationships/hyperlink" Target="https://unpkg.com/react@16/umd/react.development.js" TargetMode="External"/><Relationship Id="rId1" Type="http://schemas.openxmlformats.org/officeDocument/2006/relationships/slideLayout" Target="../slideLayouts/slideLayout5.xml"/><Relationship Id="rId4" Type="http://schemas.openxmlformats.org/officeDocument/2006/relationships/hyperlink" Target="https://unpkg.com/babel-standalone@6.26.0/babel.j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Frameworks de frontend: React"/>
          <p:cNvSpPr txBox="1">
            <a:spLocks noGrp="1"/>
          </p:cNvSpPr>
          <p:nvPr>
            <p:ph type="title"/>
          </p:nvPr>
        </p:nvSpPr>
        <p:spPr>
          <a:prstGeom prst="rect">
            <a:avLst/>
          </a:prstGeom>
        </p:spPr>
        <p:txBody>
          <a:bodyPr/>
          <a:lstStyle/>
          <a:p>
            <a:r>
              <a:t>Frameworks de frontend: React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Creando entorno local con línea de comandos"/>
          <p:cNvSpPr txBox="1">
            <a:spLocks noGrp="1"/>
          </p:cNvSpPr>
          <p:nvPr>
            <p:ph type="title"/>
          </p:nvPr>
        </p:nvSpPr>
        <p:spPr>
          <a:prstGeom prst="rect">
            <a:avLst/>
          </a:prstGeom>
        </p:spPr>
        <p:txBody>
          <a:bodyPr/>
          <a:lstStyle/>
          <a:p>
            <a:r>
              <a:t>Creando entorno local con línea de comandos</a:t>
            </a:r>
          </a:p>
        </p:txBody>
      </p:sp>
      <p:sp>
        <p:nvSpPr>
          <p:cNvPr id="664" name="Vamos a nuestra carpeta de proyectos e introducimos el comando npx create-react-app nombreApp (si no tenemos correctamente configurado el PATH de nuestro ssitema, tendremos que poner la ruta completa de npx)…"/>
          <p:cNvSpPr txBox="1">
            <a:spLocks noGrp="1"/>
          </p:cNvSpPr>
          <p:nvPr>
            <p:ph type="body" sz="half" idx="1"/>
          </p:nvPr>
        </p:nvSpPr>
        <p:spPr>
          <a:xfrm>
            <a:off x="673100" y="3835400"/>
            <a:ext cx="14986374" cy="8523900"/>
          </a:xfrm>
          <a:prstGeom prst="rect">
            <a:avLst/>
          </a:prstGeom>
        </p:spPr>
        <p:txBody>
          <a:bodyPr>
            <a:normAutofit fontScale="92500" lnSpcReduction="10000"/>
          </a:bodyPr>
          <a:lstStyle/>
          <a:p>
            <a:pPr marL="431601" indent="-431601" defTabSz="619125">
              <a:spcBef>
                <a:spcPts val="4800"/>
              </a:spcBef>
              <a:buClr>
                <a:srgbClr val="535353"/>
              </a:buClr>
              <a:defRPr sz="3750"/>
            </a:pPr>
            <a:r>
              <a:t>Vamos a nuestra carpeta de proyectos e introducimos el comando </a:t>
            </a:r>
            <a:r>
              <a:rPr>
                <a:latin typeface="Gill Sans"/>
                <a:ea typeface="Gill Sans"/>
                <a:cs typeface="Gill Sans"/>
                <a:sym typeface="Gill Sans"/>
              </a:rPr>
              <a:t>npx create-react-app nombreApp</a:t>
            </a:r>
            <a:r>
              <a:t> (si no tenemos correctamente configurado el PATH de nuestro ssitema, tendremos que poner la ruta completa de npx)</a:t>
            </a:r>
          </a:p>
          <a:p>
            <a:pPr marL="431601" indent="-431601" defTabSz="619125">
              <a:spcBef>
                <a:spcPts val="4800"/>
              </a:spcBef>
              <a:buClr>
                <a:srgbClr val="535353"/>
              </a:buClr>
              <a:defRPr sz="3750"/>
            </a:pPr>
            <a:r>
              <a:t>Le damos un minuto y se descarga e instala los paquetes necesarios</a:t>
            </a:r>
          </a:p>
          <a:p>
            <a:pPr marL="431601" indent="-431601" defTabSz="619125">
              <a:spcBef>
                <a:spcPts val="4800"/>
              </a:spcBef>
              <a:buClr>
                <a:srgbClr val="535353"/>
              </a:buClr>
              <a:defRPr sz="3750"/>
            </a:pPr>
            <a:r>
              <a:t>Por detrás, estamos utilizando varias cosas:</a:t>
            </a:r>
          </a:p>
          <a:p>
            <a:pPr marL="984051" lvl="1" indent="-431601" defTabSz="619125">
              <a:spcBef>
                <a:spcPts val="4800"/>
              </a:spcBef>
              <a:buClr>
                <a:srgbClr val="535353"/>
              </a:buClr>
              <a:defRPr sz="3750"/>
            </a:pPr>
            <a:r>
              <a:t>Un gestor de paquetes, npm, para gestionar los paquetes de terceros</a:t>
            </a:r>
          </a:p>
          <a:p>
            <a:pPr marL="984051" lvl="1" indent="-431601" defTabSz="619125">
              <a:spcBef>
                <a:spcPts val="4800"/>
              </a:spcBef>
              <a:buClr>
                <a:srgbClr val="535353"/>
              </a:buClr>
              <a:defRPr sz="3750"/>
            </a:pPr>
            <a:r>
              <a:t>Un bundler, Webpack, que empaqueta todos los módulos en un bundle.js</a:t>
            </a:r>
          </a:p>
          <a:p>
            <a:pPr marL="984051" lvl="1" indent="-431601" defTabSz="619125">
              <a:spcBef>
                <a:spcPts val="4800"/>
              </a:spcBef>
              <a:buClr>
                <a:srgbClr val="535353"/>
              </a:buClr>
              <a:defRPr sz="3750"/>
            </a:pPr>
            <a:r>
              <a:t>Un compilador, Babel, que permite transcribir nuestro código JSX/TS/JS moderno en JS interpretable por navegadores antiguos</a:t>
            </a:r>
          </a:p>
        </p:txBody>
      </p:sp>
      <p:pic>
        <p:nvPicPr>
          <p:cNvPr id="665" name="Image" descr="Image"/>
          <p:cNvPicPr>
            <a:picLocks noChangeAspect="1"/>
          </p:cNvPicPr>
          <p:nvPr/>
        </p:nvPicPr>
        <p:blipFill>
          <a:blip r:embed="rId2" cstate="print"/>
          <a:stretch>
            <a:fillRect/>
          </a:stretch>
        </p:blipFill>
        <p:spPr>
          <a:xfrm>
            <a:off x="16499405" y="3078384"/>
            <a:ext cx="6612202" cy="1003793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reando entorno local con línea de comandos"/>
          <p:cNvSpPr txBox="1">
            <a:spLocks noGrp="1"/>
          </p:cNvSpPr>
          <p:nvPr>
            <p:ph type="title"/>
          </p:nvPr>
        </p:nvSpPr>
        <p:spPr>
          <a:prstGeom prst="rect">
            <a:avLst/>
          </a:prstGeom>
        </p:spPr>
        <p:txBody>
          <a:bodyPr/>
          <a:lstStyle/>
          <a:p>
            <a:r>
              <a:t>Creando entorno local con línea de comandos</a:t>
            </a:r>
          </a:p>
        </p:txBody>
      </p:sp>
      <p:sp>
        <p:nvSpPr>
          <p:cNvPr id="668" name="Con npm start arrancaremos nuestra app y podremos acceder a ella a través del navegador"/>
          <p:cNvSpPr txBox="1">
            <a:spLocks noGrp="1"/>
          </p:cNvSpPr>
          <p:nvPr>
            <p:ph type="body" sz="quarter" idx="1"/>
          </p:nvPr>
        </p:nvSpPr>
        <p:spPr>
          <a:xfrm>
            <a:off x="673100" y="3835400"/>
            <a:ext cx="14986374" cy="3097474"/>
          </a:xfrm>
          <a:prstGeom prst="rect">
            <a:avLst/>
          </a:prstGeom>
        </p:spPr>
        <p:txBody>
          <a:bodyPr/>
          <a:lstStyle/>
          <a:p>
            <a:pPr>
              <a:buClr>
                <a:srgbClr val="535353"/>
              </a:buClr>
            </a:pPr>
            <a:r>
              <a:t>Con </a:t>
            </a:r>
            <a:r>
              <a:rPr>
                <a:latin typeface="Gill Sans"/>
                <a:ea typeface="Gill Sans"/>
                <a:cs typeface="Gill Sans"/>
                <a:sym typeface="Gill Sans"/>
              </a:rPr>
              <a:t>npm start</a:t>
            </a:r>
            <a:r>
              <a:t> arrancaremos nuestra app y podremos acceder a ella a través del navegador</a:t>
            </a:r>
          </a:p>
        </p:txBody>
      </p:sp>
      <p:pic>
        <p:nvPicPr>
          <p:cNvPr id="669" name="Image" descr="Image"/>
          <p:cNvPicPr>
            <a:picLocks noChangeAspect="1"/>
          </p:cNvPicPr>
          <p:nvPr/>
        </p:nvPicPr>
        <p:blipFill>
          <a:blip r:embed="rId2" cstate="print"/>
          <a:stretch>
            <a:fillRect/>
          </a:stretch>
        </p:blipFill>
        <p:spPr>
          <a:xfrm>
            <a:off x="16499405" y="3078384"/>
            <a:ext cx="6612202" cy="10037932"/>
          </a:xfrm>
          <a:prstGeom prst="rect">
            <a:avLst/>
          </a:prstGeom>
          <a:ln w="12700">
            <a:miter lim="400000"/>
          </a:ln>
        </p:spPr>
      </p:pic>
      <p:pic>
        <p:nvPicPr>
          <p:cNvPr id="670" name="Image" descr="Image"/>
          <p:cNvPicPr>
            <a:picLocks noChangeAspect="1"/>
          </p:cNvPicPr>
          <p:nvPr/>
        </p:nvPicPr>
        <p:blipFill>
          <a:blip r:embed="rId3" cstate="print"/>
          <a:stretch>
            <a:fillRect/>
          </a:stretch>
        </p:blipFill>
        <p:spPr>
          <a:xfrm>
            <a:off x="4323691" y="6983673"/>
            <a:ext cx="7685192" cy="5129199"/>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reando entorno local con webstorm"/>
          <p:cNvSpPr txBox="1">
            <a:spLocks noGrp="1"/>
          </p:cNvSpPr>
          <p:nvPr>
            <p:ph type="title"/>
          </p:nvPr>
        </p:nvSpPr>
        <p:spPr>
          <a:prstGeom prst="rect">
            <a:avLst/>
          </a:prstGeom>
        </p:spPr>
        <p:txBody>
          <a:bodyPr/>
          <a:lstStyle/>
          <a:p>
            <a:r>
              <a:t>Creando entorno local con webstorm</a:t>
            </a:r>
          </a:p>
        </p:txBody>
      </p:sp>
      <p:sp>
        <p:nvSpPr>
          <p:cNvPr id="673" name="Con Webstorm es muy fácil, simplemente creando un proyecto del tipo “React App” creará un proyecto y lo configurará con los comandos necesarios…"/>
          <p:cNvSpPr txBox="1">
            <a:spLocks noGrp="1"/>
          </p:cNvSpPr>
          <p:nvPr>
            <p:ph type="body" sz="half" idx="1"/>
          </p:nvPr>
        </p:nvSpPr>
        <p:spPr>
          <a:xfrm>
            <a:off x="673100" y="3835400"/>
            <a:ext cx="12431145" cy="8523900"/>
          </a:xfrm>
          <a:prstGeom prst="rect">
            <a:avLst/>
          </a:prstGeom>
        </p:spPr>
        <p:txBody>
          <a:bodyPr/>
          <a:lstStyle/>
          <a:p>
            <a:pPr>
              <a:buClr>
                <a:srgbClr val="535353"/>
              </a:buClr>
            </a:pPr>
            <a:r>
              <a:t>Con Webstorm es muy fácil, simplemente creando un proyecto del tipo “React App” creará un proyecto y lo configurará con los comandos necesarios</a:t>
            </a:r>
          </a:p>
          <a:p>
            <a:pPr>
              <a:buClr>
                <a:srgbClr val="535353"/>
              </a:buClr>
            </a:pPr>
            <a:r>
              <a:t>Debemos darle unos minutos para que consiga descargar e instalar todos los archivos para nuestro proyecto</a:t>
            </a:r>
          </a:p>
        </p:txBody>
      </p:sp>
      <p:pic>
        <p:nvPicPr>
          <p:cNvPr id="674" name="Image" descr="Image"/>
          <p:cNvPicPr>
            <a:picLocks noChangeAspect="1"/>
          </p:cNvPicPr>
          <p:nvPr/>
        </p:nvPicPr>
        <p:blipFill>
          <a:blip r:embed="rId2" cstate="print"/>
          <a:stretch>
            <a:fillRect/>
          </a:stretch>
        </p:blipFill>
        <p:spPr>
          <a:xfrm>
            <a:off x="13502926" y="5043392"/>
            <a:ext cx="9651210" cy="644861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Primer proyecto en react"/>
          <p:cNvSpPr txBox="1">
            <a:spLocks noGrp="1"/>
          </p:cNvSpPr>
          <p:nvPr>
            <p:ph type="title"/>
          </p:nvPr>
        </p:nvSpPr>
        <p:spPr>
          <a:prstGeom prst="rect">
            <a:avLst/>
          </a:prstGeom>
        </p:spPr>
        <p:txBody>
          <a:bodyPr/>
          <a:lstStyle/>
          <a:p>
            <a:r>
              <a:t>Primer proyecto en react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Hello world básico"/>
          <p:cNvSpPr txBox="1">
            <a:spLocks noGrp="1"/>
          </p:cNvSpPr>
          <p:nvPr>
            <p:ph type="title"/>
          </p:nvPr>
        </p:nvSpPr>
        <p:spPr>
          <a:prstGeom prst="rect">
            <a:avLst/>
          </a:prstGeom>
        </p:spPr>
        <p:txBody>
          <a:bodyPr/>
          <a:lstStyle/>
          <a:p>
            <a:r>
              <a:t>Hello world básico</a:t>
            </a:r>
          </a:p>
        </p:txBody>
      </p:sp>
      <p:sp>
        <p:nvSpPr>
          <p:cNvPr id="679" name="Vamos a crear un Hello World muy sencillo…"/>
          <p:cNvSpPr txBox="1">
            <a:spLocks noGrp="1"/>
          </p:cNvSpPr>
          <p:nvPr>
            <p:ph type="body" idx="1"/>
          </p:nvPr>
        </p:nvSpPr>
        <p:spPr>
          <a:xfrm>
            <a:off x="673100" y="3835400"/>
            <a:ext cx="23050500" cy="8523900"/>
          </a:xfrm>
          <a:prstGeom prst="rect">
            <a:avLst/>
          </a:prstGeom>
        </p:spPr>
        <p:txBody>
          <a:bodyPr/>
          <a:lstStyle/>
          <a:p>
            <a:pPr marL="322262" indent="-322262" defTabSz="462280">
              <a:spcBef>
                <a:spcPts val="3600"/>
              </a:spcBef>
              <a:buClr>
                <a:srgbClr val="535353"/>
              </a:buClr>
              <a:defRPr sz="2800"/>
            </a:pPr>
            <a:r>
              <a:t>Vamos a crear un Hello World muy sencillo</a:t>
            </a:r>
          </a:p>
          <a:p>
            <a:pPr marL="322262" indent="-322262" defTabSz="462280">
              <a:spcBef>
                <a:spcPts val="3600"/>
              </a:spcBef>
              <a:buClr>
                <a:srgbClr val="535353"/>
              </a:buClr>
              <a:defRPr sz="2800"/>
            </a:pPr>
            <a:r>
              <a:t>Desde nuestro script de Babel, empotraremos el texto “Hello, world!” en nuestro documento html</a:t>
            </a:r>
          </a:p>
          <a:p>
            <a:pPr marL="322262" indent="-322262" defTabSz="462280">
              <a:spcBef>
                <a:spcPts val="3600"/>
              </a:spcBef>
              <a:buClr>
                <a:srgbClr val="535353"/>
              </a:buClr>
              <a:defRPr sz="2800"/>
            </a:pPr>
            <a:r>
              <a:t>Para ello, hacemos uso de ReactDOM.render(elemento, contenedor)</a:t>
            </a:r>
          </a:p>
          <a:p>
            <a:pPr marL="734758" lvl="1" indent="-322262" defTabSz="462280">
              <a:spcBef>
                <a:spcPts val="3600"/>
              </a:spcBef>
              <a:buClr>
                <a:srgbClr val="535353"/>
              </a:buClr>
              <a:defRPr sz="2800"/>
            </a:pPr>
            <a:r>
              <a:t>En elemento, diremos qué queremos renderizar</a:t>
            </a:r>
          </a:p>
          <a:p>
            <a:pPr marL="734758" lvl="1" indent="-322262" defTabSz="462280">
              <a:spcBef>
                <a:spcPts val="3600"/>
              </a:spcBef>
              <a:buClr>
                <a:srgbClr val="535353"/>
              </a:buClr>
              <a:defRPr sz="2800"/>
            </a:pPr>
            <a:r>
              <a:t>En contenedor, dónde lo queremos renderizar (en nuestro root)</a:t>
            </a:r>
          </a:p>
          <a:p>
            <a:pPr marL="734758" lvl="1" indent="-322262" defTabSz="462280">
              <a:spcBef>
                <a:spcPts val="3600"/>
              </a:spcBef>
              <a:buClr>
                <a:srgbClr val="535353"/>
              </a:buClr>
              <a:defRPr sz="2800"/>
            </a:pPr>
            <a:endParaRPr/>
          </a:p>
          <a:p>
            <a:pPr marL="734758" lvl="1" indent="-322262" defTabSz="462280">
              <a:spcBef>
                <a:spcPts val="3600"/>
              </a:spcBef>
              <a:buClr>
                <a:srgbClr val="535353"/>
              </a:buClr>
              <a:defRPr sz="2800"/>
            </a:pPr>
            <a:endParaRPr/>
          </a:p>
          <a:p>
            <a:pPr marL="734758" lvl="1" indent="-322262" defTabSz="462280">
              <a:spcBef>
                <a:spcPts val="3600"/>
              </a:spcBef>
              <a:buClr>
                <a:srgbClr val="535353"/>
              </a:buClr>
              <a:defRPr sz="2800"/>
            </a:pPr>
            <a:endParaRPr/>
          </a:p>
          <a:p>
            <a:pPr marL="734758" lvl="1" indent="-322262" defTabSz="462280">
              <a:spcBef>
                <a:spcPts val="3600"/>
              </a:spcBef>
              <a:buClr>
                <a:srgbClr val="535353"/>
              </a:buClr>
              <a:defRPr sz="2800"/>
            </a:pPr>
            <a:endParaRPr/>
          </a:p>
          <a:p>
            <a:pPr marL="322262" indent="-322262" defTabSz="462280">
              <a:spcBef>
                <a:spcPts val="3600"/>
              </a:spcBef>
              <a:buClr>
                <a:srgbClr val="535353"/>
              </a:buClr>
              <a:defRPr sz="2800"/>
            </a:pPr>
            <a:r>
              <a:t>No estamos ganando nada con respecto a lo visto hasta ahora…</a:t>
            </a:r>
          </a:p>
        </p:txBody>
      </p:sp>
      <p:sp>
        <p:nvSpPr>
          <p:cNvPr id="680" name="ReactDOM.render(…"/>
          <p:cNvSpPr txBox="1"/>
          <p:nvPr/>
        </p:nvSpPr>
        <p:spPr>
          <a:xfrm>
            <a:off x="9053024" y="8765597"/>
            <a:ext cx="6290651" cy="201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3000">
                <a:solidFill>
                  <a:srgbClr val="9876AA"/>
                </a:solidFill>
                <a:latin typeface="Helvetica"/>
                <a:ea typeface="Helvetica"/>
                <a:cs typeface="Helvetica"/>
                <a:sym typeface="Helvetica"/>
              </a:defRPr>
            </a:pPr>
            <a:r>
              <a:t>ReactDOM</a:t>
            </a:r>
            <a:r>
              <a:rPr>
                <a:solidFill>
                  <a:srgbClr val="A9B7C6"/>
                </a:solidFill>
              </a:rPr>
              <a:t>.</a:t>
            </a:r>
            <a:r>
              <a:rPr>
                <a:solidFill>
                  <a:srgbClr val="FFC66E"/>
                </a:solidFill>
              </a:rPr>
              <a:t>render</a:t>
            </a:r>
            <a:r>
              <a:rPr>
                <a:solidFill>
                  <a:srgbClr val="A9B7C6"/>
                </a:solidFill>
              </a:rPr>
              <a:t>(</a:t>
            </a:r>
          </a:p>
          <a:p>
            <a:pPr defTabSz="914400">
              <a:defRPr sz="3000">
                <a:solidFill>
                  <a:srgbClr val="A9B7C6"/>
                </a:solidFill>
                <a:latin typeface="Helvetica"/>
                <a:ea typeface="Helvetica"/>
                <a:cs typeface="Helvetica"/>
                <a:sym typeface="Helvetica"/>
              </a:defRPr>
            </a:pPr>
            <a:r>
              <a:t>    </a:t>
            </a:r>
            <a:r>
              <a:rPr>
                <a:solidFill>
                  <a:srgbClr val="E8BF6B"/>
                </a:solidFill>
              </a:rPr>
              <a:t>&lt;h1&gt;</a:t>
            </a:r>
            <a:r>
              <a:t>Hello, world!</a:t>
            </a:r>
            <a:r>
              <a:rPr>
                <a:solidFill>
                  <a:srgbClr val="E8BF6B"/>
                </a:solidFill>
              </a:rPr>
              <a:t>&lt;/h1&gt;</a:t>
            </a:r>
            <a:r>
              <a:rPr>
                <a:solidFill>
                  <a:srgbClr val="CC7831"/>
                </a:solidFill>
              </a:rPr>
              <a:t>,</a:t>
            </a:r>
          </a:p>
          <a:p>
            <a:pPr defTabSz="914400">
              <a:defRPr sz="3000">
                <a:solidFill>
                  <a:srgbClr val="FFC66E"/>
                </a:solidFill>
                <a:latin typeface="Helvetica"/>
                <a:ea typeface="Helvetica"/>
                <a:cs typeface="Helvetica"/>
                <a:sym typeface="Helvetica"/>
              </a:defRPr>
            </a:pPr>
            <a:r>
              <a:rPr>
                <a:solidFill>
                  <a:srgbClr val="CC7831"/>
                </a:solidFill>
              </a:rPr>
              <a:t>    </a:t>
            </a:r>
            <a:r>
              <a:rPr b="1" i="1">
                <a:solidFill>
                  <a:srgbClr val="9876AA"/>
                </a:solidFill>
              </a:rPr>
              <a:t>document</a:t>
            </a:r>
            <a:r>
              <a:rPr>
                <a:solidFill>
                  <a:srgbClr val="A9B7C6"/>
                </a:solidFill>
              </a:rPr>
              <a:t>.</a:t>
            </a:r>
            <a:r>
              <a:t>getElementById</a:t>
            </a:r>
            <a:r>
              <a:rPr>
                <a:solidFill>
                  <a:srgbClr val="A9B7C6"/>
                </a:solidFill>
              </a:rPr>
              <a:t>(</a:t>
            </a:r>
            <a:r>
              <a:rPr>
                <a:solidFill>
                  <a:srgbClr val="6A8759"/>
                </a:solidFill>
              </a:rPr>
              <a:t>'root'</a:t>
            </a:r>
            <a:r>
              <a:rPr>
                <a:solidFill>
                  <a:srgbClr val="A9B7C6"/>
                </a:solidFill>
              </a:rPr>
              <a:t>)</a:t>
            </a:r>
          </a:p>
          <a:p>
            <a:pPr defTabSz="914400">
              <a:defRPr sz="3000">
                <a:solidFill>
                  <a:srgbClr val="CC7831"/>
                </a:solidFill>
                <a:latin typeface="Helvetica"/>
                <a:ea typeface="Helvetica"/>
                <a:cs typeface="Helvetica"/>
                <a:sym typeface="Helvetica"/>
              </a:defRPr>
            </a:pPr>
            <a:r>
              <a:rPr>
                <a:solidFill>
                  <a:srgbClr val="A9B7C6"/>
                </a:solidFill>
              </a:rPr>
              <a:t>)</a:t>
            </a:r>
            <a:r>
              <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Componente elemental"/>
          <p:cNvSpPr txBox="1">
            <a:spLocks noGrp="1"/>
          </p:cNvSpPr>
          <p:nvPr>
            <p:ph type="title"/>
          </p:nvPr>
        </p:nvSpPr>
        <p:spPr>
          <a:prstGeom prst="rect">
            <a:avLst/>
          </a:prstGeom>
        </p:spPr>
        <p:txBody>
          <a:bodyPr/>
          <a:lstStyle/>
          <a:p>
            <a:r>
              <a:t>Componente elemental</a:t>
            </a:r>
          </a:p>
        </p:txBody>
      </p:sp>
      <p:sp>
        <p:nvSpPr>
          <p:cNvPr id="683" name="Los componentes son los ladrillos con los que construimos las aplicaciones en React…"/>
          <p:cNvSpPr txBox="1">
            <a:spLocks noGrp="1"/>
          </p:cNvSpPr>
          <p:nvPr>
            <p:ph type="body" idx="1"/>
          </p:nvPr>
        </p:nvSpPr>
        <p:spPr>
          <a:xfrm>
            <a:off x="673100" y="3835400"/>
            <a:ext cx="23050500" cy="8008709"/>
          </a:xfrm>
          <a:prstGeom prst="rect">
            <a:avLst/>
          </a:prstGeom>
        </p:spPr>
        <p:txBody>
          <a:bodyPr>
            <a:normAutofit lnSpcReduction="10000"/>
          </a:bodyPr>
          <a:lstStyle/>
          <a:p>
            <a:pPr marL="454620" indent="-454620" defTabSz="652145">
              <a:spcBef>
                <a:spcPts val="5100"/>
              </a:spcBef>
              <a:buClr>
                <a:srgbClr val="535353"/>
              </a:buClr>
              <a:defRPr sz="3950"/>
            </a:pPr>
            <a:r>
              <a:t>Los componentes son los ladrillos con los que construimos las aplicaciones en React</a:t>
            </a:r>
          </a:p>
          <a:p>
            <a:pPr marL="454620" indent="-454620" defTabSz="652145">
              <a:spcBef>
                <a:spcPts val="5100"/>
              </a:spcBef>
              <a:buClr>
                <a:srgbClr val="535353"/>
              </a:buClr>
              <a:defRPr sz="3950"/>
            </a:pPr>
            <a:r>
              <a:t>Utilizaremos clases de JS ES6 para crear componentes</a:t>
            </a:r>
          </a:p>
          <a:p>
            <a:pPr marL="454620" indent="-454620" defTabSz="652145">
              <a:spcBef>
                <a:spcPts val="5100"/>
              </a:spcBef>
              <a:buClr>
                <a:srgbClr val="535353"/>
              </a:buClr>
              <a:defRPr sz="3950"/>
            </a:pPr>
            <a:r>
              <a:t>Definen un método render() que indica qué tienen que renderizar</a:t>
            </a:r>
          </a:p>
          <a:p>
            <a:pPr marL="1036534" lvl="1" indent="-454620" defTabSz="652145">
              <a:spcBef>
                <a:spcPts val="5100"/>
              </a:spcBef>
              <a:buClr>
                <a:srgbClr val="535353"/>
              </a:buClr>
              <a:defRPr sz="3950"/>
            </a:pPr>
            <a:r>
              <a:t>Devolverá algo que el navegador pueda pintar</a:t>
            </a:r>
          </a:p>
          <a:p>
            <a:pPr marL="1036534" lvl="1" indent="-454620" defTabSz="652145">
              <a:spcBef>
                <a:spcPts val="5100"/>
              </a:spcBef>
              <a:buClr>
                <a:srgbClr val="535353"/>
              </a:buClr>
              <a:defRPr sz="3950"/>
            </a:pPr>
            <a:endParaRPr/>
          </a:p>
          <a:p>
            <a:pPr marL="1036534" lvl="1" indent="-454620" defTabSz="652145">
              <a:spcBef>
                <a:spcPts val="5100"/>
              </a:spcBef>
              <a:buClr>
                <a:srgbClr val="535353"/>
              </a:buClr>
              <a:defRPr sz="3950"/>
            </a:pPr>
            <a:endParaRPr/>
          </a:p>
          <a:p>
            <a:pPr marL="454620" indent="-454620" defTabSz="652145">
              <a:spcBef>
                <a:spcPts val="5100"/>
              </a:spcBef>
              <a:buClr>
                <a:srgbClr val="535353"/>
              </a:buClr>
              <a:defRPr sz="3950"/>
            </a:pPr>
            <a:r>
              <a:t>Faltaría empotrar ese componente en el html:</a:t>
            </a:r>
          </a:p>
        </p:txBody>
      </p:sp>
      <p:sp>
        <p:nvSpPr>
          <p:cNvPr id="684" name="class App extends React.Component {…"/>
          <p:cNvSpPr txBox="1"/>
          <p:nvPr/>
        </p:nvSpPr>
        <p:spPr>
          <a:xfrm>
            <a:off x="8353997" y="8513098"/>
            <a:ext cx="7688705" cy="2278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2800">
                <a:solidFill>
                  <a:schemeClr val="accent6">
                    <a:satOff val="1848"/>
                    <a:lumOff val="-15262"/>
                  </a:schemeClr>
                </a:solidFill>
                <a:latin typeface="Menlo Regular"/>
                <a:ea typeface="Menlo Regular"/>
                <a:cs typeface="Menlo Regular"/>
                <a:sym typeface="Menlo Regular"/>
              </a:defRPr>
            </a:pPr>
            <a:r>
              <a:t>class App extends React.Component {</a:t>
            </a:r>
          </a:p>
          <a:p>
            <a:pPr defTabSz="914400">
              <a:defRPr sz="2800">
                <a:solidFill>
                  <a:schemeClr val="accent6">
                    <a:satOff val="1848"/>
                    <a:lumOff val="-15262"/>
                  </a:schemeClr>
                </a:solidFill>
                <a:latin typeface="Menlo Regular"/>
                <a:ea typeface="Menlo Regular"/>
                <a:cs typeface="Menlo Regular"/>
                <a:sym typeface="Menlo Regular"/>
              </a:defRPr>
            </a:pPr>
            <a:r>
              <a:t>  render() {</a:t>
            </a:r>
          </a:p>
          <a:p>
            <a:pPr defTabSz="914400">
              <a:defRPr sz="2800">
                <a:solidFill>
                  <a:schemeClr val="accent6">
                    <a:satOff val="1848"/>
                    <a:lumOff val="-15262"/>
                  </a:schemeClr>
                </a:solidFill>
                <a:latin typeface="Menlo Regular"/>
                <a:ea typeface="Menlo Regular"/>
                <a:cs typeface="Menlo Regular"/>
                <a:sym typeface="Menlo Regular"/>
              </a:defRPr>
            </a:pPr>
            <a:r>
              <a:t>    return &lt;h1&gt;Hello world!&lt;/h1&gt;</a:t>
            </a:r>
          </a:p>
          <a:p>
            <a:pPr defTabSz="914400">
              <a:defRPr sz="2800">
                <a:solidFill>
                  <a:schemeClr val="accent6">
                    <a:satOff val="1848"/>
                    <a:lumOff val="-15262"/>
                  </a:schemeClr>
                </a:solidFill>
                <a:latin typeface="Menlo Regular"/>
                <a:ea typeface="Menlo Regular"/>
                <a:cs typeface="Menlo Regular"/>
                <a:sym typeface="Menlo Regular"/>
              </a:defRPr>
            </a:pPr>
            <a:r>
              <a:t>  }</a:t>
            </a:r>
          </a:p>
          <a:p>
            <a:pPr defTabSz="914400">
              <a:defRPr sz="2800">
                <a:solidFill>
                  <a:schemeClr val="accent6">
                    <a:satOff val="1848"/>
                    <a:lumOff val="-15262"/>
                  </a:schemeClr>
                </a:solidFill>
                <a:latin typeface="Menlo Regular"/>
                <a:ea typeface="Menlo Regular"/>
                <a:cs typeface="Menlo Regular"/>
                <a:sym typeface="Menlo Regular"/>
              </a:defRPr>
            </a:pPr>
            <a:r>
              <a:t>}</a:t>
            </a:r>
          </a:p>
        </p:txBody>
      </p:sp>
      <p:sp>
        <p:nvSpPr>
          <p:cNvPr id="685" name="ReactDOM.render(&lt;App /&gt;, document.getElementById('root'))"/>
          <p:cNvSpPr txBox="1"/>
          <p:nvPr/>
        </p:nvSpPr>
        <p:spPr>
          <a:xfrm>
            <a:off x="5992665" y="12221552"/>
            <a:ext cx="12398669" cy="601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defTabSz="914400">
              <a:defRPr sz="2800">
                <a:solidFill>
                  <a:schemeClr val="accent6">
                    <a:satOff val="1848"/>
                    <a:lumOff val="-15262"/>
                  </a:schemeClr>
                </a:solidFill>
                <a:latin typeface="Menlo Regular"/>
                <a:ea typeface="Menlo Regular"/>
                <a:cs typeface="Menlo Regular"/>
                <a:sym typeface="Menlo Regular"/>
              </a:defRPr>
            </a:lvl1pPr>
          </a:lstStyle>
          <a:p>
            <a:r>
              <a:t>ReactDOM.render(&lt;App /&gt;, document.getElementById('root'))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Estructura de un proyecto"/>
          <p:cNvSpPr txBox="1">
            <a:spLocks noGrp="1"/>
          </p:cNvSpPr>
          <p:nvPr>
            <p:ph type="title"/>
          </p:nvPr>
        </p:nvSpPr>
        <p:spPr>
          <a:prstGeom prst="rect">
            <a:avLst/>
          </a:prstGeom>
        </p:spPr>
        <p:txBody>
          <a:bodyPr/>
          <a:lstStyle/>
          <a:p>
            <a:r>
              <a:t>Estructura de un proyecto</a:t>
            </a:r>
          </a:p>
        </p:txBody>
      </p:sp>
      <p:sp>
        <p:nvSpPr>
          <p:cNvPr id="688" name="Una vez creado el proyecto, tendremos varios archivos y carpetas:…"/>
          <p:cNvSpPr txBox="1">
            <a:spLocks noGrp="1"/>
          </p:cNvSpPr>
          <p:nvPr>
            <p:ph type="body" idx="1"/>
          </p:nvPr>
        </p:nvSpPr>
        <p:spPr>
          <a:prstGeom prst="rect">
            <a:avLst/>
          </a:prstGeom>
        </p:spPr>
        <p:txBody>
          <a:bodyPr>
            <a:normAutofit lnSpcReduction="10000"/>
          </a:bodyPr>
          <a:lstStyle/>
          <a:p>
            <a:pPr marL="385564" indent="-385564" defTabSz="553084">
              <a:spcBef>
                <a:spcPts val="4300"/>
              </a:spcBef>
              <a:buClr>
                <a:srgbClr val="535353"/>
              </a:buClr>
              <a:defRPr sz="3350"/>
            </a:pPr>
            <a:r>
              <a:t>Una vez creado el proyecto, tendremos varios archivos y carpetas:</a:t>
            </a:r>
          </a:p>
          <a:p>
            <a:pPr marL="879086" lvl="1" indent="-385564" defTabSz="553084">
              <a:spcBef>
                <a:spcPts val="4300"/>
              </a:spcBef>
              <a:buClr>
                <a:srgbClr val="535353"/>
              </a:buClr>
              <a:defRPr sz="3350"/>
            </a:pPr>
            <a:r>
              <a:t>En la carpeta public, tenemos nuestro index.html que contiene nuestro root para React</a:t>
            </a:r>
          </a:p>
          <a:p>
            <a:pPr marL="1372608" lvl="2" indent="-385564" defTabSz="553084">
              <a:spcBef>
                <a:spcPts val="4300"/>
              </a:spcBef>
              <a:buClr>
                <a:srgbClr val="535353"/>
              </a:buClr>
              <a:defRPr sz="3350"/>
            </a:pPr>
            <a:r>
              <a:t>Es muy similar al que hicimos antes, pero sin cargar librerías ni scripts</a:t>
            </a:r>
          </a:p>
          <a:p>
            <a:pPr marL="879086" lvl="1" indent="-385564" defTabSz="553084">
              <a:spcBef>
                <a:spcPts val="4300"/>
              </a:spcBef>
              <a:buClr>
                <a:srgbClr val="535353"/>
              </a:buClr>
              <a:defRPr sz="3350"/>
            </a:pPr>
            <a:r>
              <a:t>La carpeta src tiene nuestro código React</a:t>
            </a:r>
          </a:p>
          <a:p>
            <a:pPr marL="1372608" lvl="2" indent="-385564" defTabSz="553084">
              <a:spcBef>
                <a:spcPts val="4300"/>
              </a:spcBef>
              <a:buClr>
                <a:srgbClr val="535353"/>
              </a:buClr>
              <a:defRPr sz="3350"/>
            </a:pPr>
            <a:r>
              <a:t>En lugar de tener un único fichero con todo el código fuente, lo separamos en diferentes ficheros, normalmente uno por cada componente</a:t>
            </a:r>
          </a:p>
          <a:p>
            <a:pPr marL="1866130" lvl="3" indent="-385564" defTabSz="553084">
              <a:spcBef>
                <a:spcPts val="4300"/>
              </a:spcBef>
              <a:buClr>
                <a:srgbClr val="535353"/>
              </a:buClr>
              <a:defRPr sz="3350"/>
            </a:pPr>
            <a:r>
              <a:t>Mediante el export, exportamos los componentes para que puedan ser importados desde otros ficheros</a:t>
            </a:r>
          </a:p>
          <a:p>
            <a:pPr marL="1372608" lvl="2" indent="-385564" defTabSz="553084">
              <a:spcBef>
                <a:spcPts val="4300"/>
              </a:spcBef>
              <a:buClr>
                <a:srgbClr val="535353"/>
              </a:buClr>
              <a:defRPr sz="3350"/>
            </a:pPr>
            <a:r>
              <a:t>App.js contiene el código de nuestra aplicación, si ejecutamos npm start y cambiamos el fichero, los cambios se muestran inmediatamente en el navegador</a:t>
            </a:r>
          </a:p>
          <a:p>
            <a:pPr marL="1372608" lvl="2" indent="-385564" defTabSz="553084">
              <a:spcBef>
                <a:spcPts val="4300"/>
              </a:spcBef>
              <a:buClr>
                <a:srgbClr val="535353"/>
              </a:buClr>
              <a:defRPr sz="3350"/>
            </a:pPr>
            <a:r>
              <a:t>En el index.js, importamos React, ReactDOM y nuestro .css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0" name="Estructura de un proyecto"/>
          <p:cNvSpPr txBox="1">
            <a:spLocks noGrp="1"/>
          </p:cNvSpPr>
          <p:nvPr>
            <p:ph type="title"/>
          </p:nvPr>
        </p:nvSpPr>
        <p:spPr>
          <a:prstGeom prst="rect">
            <a:avLst/>
          </a:prstGeom>
        </p:spPr>
        <p:txBody>
          <a:bodyPr/>
          <a:lstStyle/>
          <a:p>
            <a:r>
              <a:t>Estructura de un proyecto</a:t>
            </a:r>
          </a:p>
        </p:txBody>
      </p:sp>
      <p:sp>
        <p:nvSpPr>
          <p:cNvPr id="691" name="¿Cómo se enlaza nuestro código JS con el HTML?…"/>
          <p:cNvSpPr txBox="1">
            <a:spLocks noGrp="1"/>
          </p:cNvSpPr>
          <p:nvPr>
            <p:ph type="body" idx="1"/>
          </p:nvPr>
        </p:nvSpPr>
        <p:spPr>
          <a:prstGeom prst="rect">
            <a:avLst/>
          </a:prstGeom>
        </p:spPr>
        <p:txBody>
          <a:bodyPr/>
          <a:lstStyle/>
          <a:p>
            <a:pPr>
              <a:buClr>
                <a:srgbClr val="535353"/>
              </a:buClr>
            </a:pPr>
            <a:r>
              <a:t>¿Cómo se enlaza nuestro código JS con el HTML?</a:t>
            </a:r>
          </a:p>
          <a:p>
            <a:pPr>
              <a:buClr>
                <a:srgbClr val="535353"/>
              </a:buClr>
            </a:pPr>
            <a:r>
              <a:t>Explicar webpack, babel, que la web que nuestro navegador se baja no es exactamente la que hemos picado nosotros etc</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rogramación con react"/>
          <p:cNvSpPr txBox="1">
            <a:spLocks noGrp="1"/>
          </p:cNvSpPr>
          <p:nvPr>
            <p:ph type="title"/>
          </p:nvPr>
        </p:nvSpPr>
        <p:spPr>
          <a:prstGeom prst="rect">
            <a:avLst/>
          </a:prstGeom>
        </p:spPr>
        <p:txBody>
          <a:bodyPr/>
          <a:lstStyle/>
          <a:p>
            <a:r>
              <a:t>Programación con react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Jsx - javascript xml"/>
          <p:cNvSpPr txBox="1">
            <a:spLocks noGrp="1"/>
          </p:cNvSpPr>
          <p:nvPr>
            <p:ph type="title"/>
          </p:nvPr>
        </p:nvSpPr>
        <p:spPr>
          <a:prstGeom prst="rect">
            <a:avLst/>
          </a:prstGeom>
        </p:spPr>
        <p:txBody>
          <a:bodyPr/>
          <a:lstStyle/>
          <a:p>
            <a:r>
              <a:t>Jsx - javascript xml</a:t>
            </a:r>
          </a:p>
        </p:txBody>
      </p:sp>
      <p:sp>
        <p:nvSpPr>
          <p:cNvPr id="696" name="El código del render de nuestro componente parece HTML, pero no lo es, en realidad es JSX…"/>
          <p:cNvSpPr txBox="1">
            <a:spLocks noGrp="1"/>
          </p:cNvSpPr>
          <p:nvPr>
            <p:ph type="body" idx="1"/>
          </p:nvPr>
        </p:nvSpPr>
        <p:spPr>
          <a:prstGeom prst="rect">
            <a:avLst/>
          </a:prstGeom>
        </p:spPr>
        <p:txBody>
          <a:bodyPr>
            <a:normAutofit lnSpcReduction="10000"/>
          </a:bodyPr>
          <a:lstStyle/>
          <a:p>
            <a:pPr marL="310753" indent="-310753" defTabSz="445770">
              <a:spcBef>
                <a:spcPts val="3500"/>
              </a:spcBef>
              <a:buClr>
                <a:srgbClr val="535353"/>
              </a:buClr>
              <a:defRPr sz="2700"/>
            </a:pPr>
            <a:r>
              <a:t>El código del render de nuestro componente parece HTML, pero no lo es, en realidad es JSX</a:t>
            </a:r>
          </a:p>
          <a:p>
            <a:pPr marL="310753" indent="-310753" defTabSz="445770">
              <a:spcBef>
                <a:spcPts val="3500"/>
              </a:spcBef>
              <a:buClr>
                <a:srgbClr val="535353"/>
              </a:buClr>
              <a:defRPr sz="2700"/>
            </a:pPr>
            <a:r>
              <a:t>No es obligatorio utilizar JSX, pero es recomendable:</a:t>
            </a:r>
          </a:p>
          <a:p>
            <a:pPr marL="708517" lvl="1" indent="-310753" defTabSz="445770">
              <a:spcBef>
                <a:spcPts val="3500"/>
              </a:spcBef>
              <a:buClr>
                <a:srgbClr val="535353"/>
              </a:buClr>
              <a:defRPr sz="2700"/>
            </a:pPr>
            <a:endParaRPr/>
          </a:p>
          <a:p>
            <a:pPr marL="0" lvl="1" indent="0" defTabSz="445770">
              <a:spcBef>
                <a:spcPts val="0"/>
              </a:spcBef>
              <a:buSzTx/>
              <a:buNone/>
              <a:defRPr sz="2700">
                <a:solidFill>
                  <a:schemeClr val="accent1">
                    <a:satOff val="-5995"/>
                    <a:lumOff val="-11002"/>
                  </a:schemeClr>
                </a:solidFill>
                <a:latin typeface="Gill Sans"/>
                <a:ea typeface="Gill Sans"/>
                <a:cs typeface="Gill Sans"/>
                <a:sym typeface="Gill Sans"/>
              </a:defRPr>
            </a:pPr>
            <a:r>
              <a:t>        const h = &lt;h1”&gt;Hello World!&lt;/h1&gt;;</a:t>
            </a:r>
          </a:p>
          <a:p>
            <a:pPr marL="310753" indent="-310753" defTabSz="445770">
              <a:spcBef>
                <a:spcPts val="3500"/>
              </a:spcBef>
              <a:buClr>
                <a:srgbClr val="535353"/>
              </a:buClr>
              <a:defRPr sz="2700"/>
            </a:pPr>
            <a:r>
              <a:t>Esta línea, hace por debajo un document.createElement() y lo asigna a la variable h</a:t>
            </a:r>
          </a:p>
          <a:p>
            <a:pPr marL="310753" indent="-310753" defTabSz="445770">
              <a:spcBef>
                <a:spcPts val="3500"/>
              </a:spcBef>
              <a:buClr>
                <a:srgbClr val="535353"/>
              </a:buClr>
              <a:defRPr sz="2700"/>
            </a:pPr>
            <a:r>
              <a:t>Visualmente parece HTML, pero funcionalmente está más cerca de JS</a:t>
            </a:r>
          </a:p>
          <a:p>
            <a:pPr marL="310753" indent="-310753" defTabSz="445770">
              <a:spcBef>
                <a:spcPts val="3500"/>
              </a:spcBef>
              <a:buClr>
                <a:srgbClr val="535353"/>
              </a:buClr>
              <a:defRPr sz="2700"/>
            </a:pPr>
            <a:r>
              <a:t>Es mucho más cómodo que estar creando y anidando nodos, como hemos estado haciendo hasta ahora</a:t>
            </a:r>
          </a:p>
          <a:p>
            <a:pPr marL="310753" indent="-310753" defTabSz="445770">
              <a:spcBef>
                <a:spcPts val="3500"/>
              </a:spcBef>
              <a:buClr>
                <a:srgbClr val="535353"/>
              </a:buClr>
              <a:defRPr sz="2700"/>
            </a:pPr>
            <a:r>
              <a:t>Podemos insertar cualquier expresión de JavaScript con {}</a:t>
            </a:r>
          </a:p>
          <a:p>
            <a:pPr marL="708517" lvl="1" indent="-310753" defTabSz="445770">
              <a:spcBef>
                <a:spcPts val="3500"/>
              </a:spcBef>
              <a:buClr>
                <a:srgbClr val="535353"/>
              </a:buClr>
              <a:defRPr sz="2700"/>
            </a:pPr>
            <a:endParaRPr/>
          </a:p>
          <a:p>
            <a:pPr marL="0" lvl="2" indent="0" defTabSz="445770">
              <a:spcBef>
                <a:spcPts val="0"/>
              </a:spcBef>
              <a:buSzTx/>
              <a:buNone/>
              <a:defRPr sz="2700">
                <a:solidFill>
                  <a:schemeClr val="accent1">
                    <a:satOff val="-5995"/>
                    <a:lumOff val="-11002"/>
                  </a:schemeClr>
                </a:solidFill>
                <a:latin typeface="Gill Sans"/>
                <a:ea typeface="Gill Sans"/>
                <a:cs typeface="Gill Sans"/>
                <a:sym typeface="Gill Sans"/>
              </a:defRPr>
            </a:pPr>
            <a:r>
              <a:t>        const h = &lt;h1”&gt;Hello {name}!&lt;/h1&gt;;</a:t>
            </a:r>
          </a:p>
          <a:p>
            <a:pPr marL="310753" indent="-310753" defTabSz="445770">
              <a:spcBef>
                <a:spcPts val="3500"/>
              </a:spcBef>
              <a:buClr>
                <a:srgbClr val="535353"/>
              </a:buClr>
              <a:defRPr sz="2700"/>
            </a:pPr>
            <a:r>
              <a:t>JSX ofrece un sistema de módulos</a:t>
            </a:r>
          </a:p>
          <a:p>
            <a:pPr marL="708517" lvl="1" indent="-310753" defTabSz="445770">
              <a:spcBef>
                <a:spcPts val="3500"/>
              </a:spcBef>
              <a:buClr>
                <a:srgbClr val="535353"/>
              </a:buClr>
              <a:defRPr sz="2700"/>
            </a:pPr>
            <a:r>
              <a:t>Para poder importar una clase, tendremos que haberlo exportado previamente mediante </a:t>
            </a:r>
            <a:r>
              <a:rPr>
                <a:latin typeface="Gill Sans"/>
                <a:ea typeface="Gill Sans"/>
                <a:cs typeface="Gill Sans"/>
                <a:sym typeface="Gill Sans"/>
              </a:rPr>
              <a:t>export default NombreDeClase;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REACT"/>
          <p:cNvSpPr txBox="1">
            <a:spLocks noGrp="1"/>
          </p:cNvSpPr>
          <p:nvPr>
            <p:ph type="title"/>
          </p:nvPr>
        </p:nvSpPr>
        <p:spPr>
          <a:prstGeom prst="rect">
            <a:avLst/>
          </a:prstGeom>
        </p:spPr>
        <p:txBody>
          <a:bodyPr/>
          <a:lstStyle/>
          <a:p>
            <a:r>
              <a:t>REACT</a:t>
            </a:r>
          </a:p>
        </p:txBody>
      </p:sp>
      <p:sp>
        <p:nvSpPr>
          <p:cNvPr id="638" name="Es una biblioteca de Javascript creada por Facebook en 2013 para para desarrollar interfaces de usuario…"/>
          <p:cNvSpPr txBox="1">
            <a:spLocks noGrp="1"/>
          </p:cNvSpPr>
          <p:nvPr>
            <p:ph type="body" sz="half" idx="1"/>
          </p:nvPr>
        </p:nvSpPr>
        <p:spPr>
          <a:xfrm>
            <a:off x="673100" y="3835400"/>
            <a:ext cx="14713127" cy="8523900"/>
          </a:xfrm>
          <a:prstGeom prst="rect">
            <a:avLst/>
          </a:prstGeom>
        </p:spPr>
        <p:txBody>
          <a:bodyPr/>
          <a:lstStyle/>
          <a:p>
            <a:pPr>
              <a:buClr>
                <a:srgbClr val="535353"/>
              </a:buClr>
            </a:pPr>
            <a:r>
              <a:t>Es una biblioteca de Javascript creada por Facebook en 2013 para para desarrollar interfaces de usuario</a:t>
            </a:r>
          </a:p>
          <a:p>
            <a:pPr>
              <a:buClr>
                <a:srgbClr val="535353"/>
              </a:buClr>
            </a:pPr>
            <a:r>
              <a:t>Utilizaremos React para crear SPAs (Single Page Applications) que tengan un aspecto similar al de las aplicaciones de escritorio</a:t>
            </a:r>
          </a:p>
          <a:p>
            <a:pPr>
              <a:buClr>
                <a:srgbClr val="535353"/>
              </a:buClr>
            </a:pPr>
            <a:r>
              <a:t>Crearemos componentes reutilizables para construir nuestras aplicaciones</a:t>
            </a:r>
          </a:p>
        </p:txBody>
      </p:sp>
      <p:pic>
        <p:nvPicPr>
          <p:cNvPr id="639" name="Image" descr="Image"/>
          <p:cNvPicPr>
            <a:picLocks noChangeAspect="1"/>
          </p:cNvPicPr>
          <p:nvPr/>
        </p:nvPicPr>
        <p:blipFill>
          <a:blip r:embed="rId2" cstate="print"/>
          <a:srcRect/>
          <a:stretch>
            <a:fillRect/>
          </a:stretch>
        </p:blipFill>
        <p:spPr>
          <a:xfrm>
            <a:off x="17683463" y="5893787"/>
            <a:ext cx="5070193" cy="440684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Typescript"/>
          <p:cNvSpPr txBox="1">
            <a:spLocks noGrp="1"/>
          </p:cNvSpPr>
          <p:nvPr>
            <p:ph type="title"/>
          </p:nvPr>
        </p:nvSpPr>
        <p:spPr>
          <a:prstGeom prst="rect">
            <a:avLst/>
          </a:prstGeom>
        </p:spPr>
        <p:txBody>
          <a:bodyPr/>
          <a:lstStyle/>
          <a:p>
            <a:r>
              <a:t>Typescript</a:t>
            </a:r>
          </a:p>
        </p:txBody>
      </p:sp>
      <p:sp>
        <p:nvSpPr>
          <p:cNvPr id="699" name="Suele ser habitual utilizar este lenguaje para desarrollar webs con React, aunque nosotros seguiremos con JS para este curso…"/>
          <p:cNvSpPr txBox="1">
            <a:spLocks noGrp="1"/>
          </p:cNvSpPr>
          <p:nvPr>
            <p:ph type="body" sz="half" idx="1"/>
          </p:nvPr>
        </p:nvSpPr>
        <p:spPr>
          <a:xfrm>
            <a:off x="673100" y="3835400"/>
            <a:ext cx="12248710" cy="8864600"/>
          </a:xfrm>
          <a:prstGeom prst="rect">
            <a:avLst/>
          </a:prstGeom>
        </p:spPr>
        <p:txBody>
          <a:bodyPr>
            <a:normAutofit fontScale="92500" lnSpcReduction="10000"/>
          </a:bodyPr>
          <a:lstStyle/>
          <a:p>
            <a:pPr marL="552450" indent="-552450" defTabSz="792479">
              <a:spcBef>
                <a:spcPts val="6200"/>
              </a:spcBef>
              <a:buClr>
                <a:srgbClr val="535353"/>
              </a:buClr>
              <a:defRPr sz="4800"/>
            </a:pPr>
            <a:r>
              <a:t>Suele ser habitual utilizar este lenguaje para desarrollar webs con React, aunque nosotros seguiremos con JS para este curso</a:t>
            </a:r>
          </a:p>
          <a:p>
            <a:pPr marL="552450" indent="-552450" defTabSz="792479">
              <a:spcBef>
                <a:spcPts val="6200"/>
              </a:spcBef>
              <a:buClr>
                <a:srgbClr val="535353"/>
              </a:buClr>
              <a:defRPr sz="4800"/>
            </a:pPr>
            <a:r>
              <a:t>Surge ante la necesidad de escribir código de mayor calidad que la que se alcanza normalmente con JavaScript</a:t>
            </a:r>
          </a:p>
          <a:p>
            <a:pPr marL="1259586" lvl="1" indent="-552450" defTabSz="792479">
              <a:spcBef>
                <a:spcPts val="6200"/>
              </a:spcBef>
              <a:buClr>
                <a:srgbClr val="535353"/>
              </a:buClr>
              <a:defRPr sz="4800"/>
            </a:pPr>
            <a:r>
              <a:t>Normalmente se compila a JavaScript</a:t>
            </a:r>
          </a:p>
          <a:p>
            <a:pPr marL="1259586" lvl="1" indent="-552450" defTabSz="792479">
              <a:spcBef>
                <a:spcPts val="6200"/>
              </a:spcBef>
              <a:buClr>
                <a:srgbClr val="535353"/>
              </a:buClr>
              <a:defRPr sz="4800"/>
            </a:pPr>
            <a:r>
              <a:t>Es un superset de JS que proporciona tipado fuerte, clases e interfaces entre otras cosas</a:t>
            </a:r>
          </a:p>
        </p:txBody>
      </p:sp>
      <p:pic>
        <p:nvPicPr>
          <p:cNvPr id="700" name="Image" descr="Image"/>
          <p:cNvPicPr>
            <a:picLocks noChangeAspect="1"/>
          </p:cNvPicPr>
          <p:nvPr/>
        </p:nvPicPr>
        <p:blipFill>
          <a:blip r:embed="rId2" cstate="print"/>
          <a:stretch>
            <a:fillRect/>
          </a:stretch>
        </p:blipFill>
        <p:spPr>
          <a:xfrm>
            <a:off x="15870194" y="5844945"/>
            <a:ext cx="4845510" cy="484551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Typescript"/>
          <p:cNvSpPr txBox="1">
            <a:spLocks noGrp="1"/>
          </p:cNvSpPr>
          <p:nvPr>
            <p:ph type="title"/>
          </p:nvPr>
        </p:nvSpPr>
        <p:spPr>
          <a:prstGeom prst="rect">
            <a:avLst/>
          </a:prstGeom>
        </p:spPr>
        <p:txBody>
          <a:bodyPr/>
          <a:lstStyle/>
          <a:p>
            <a:r>
              <a:t>Typescript</a:t>
            </a:r>
          </a:p>
        </p:txBody>
      </p:sp>
      <p:sp>
        <p:nvSpPr>
          <p:cNvPr id="703" name="Type Checking:…"/>
          <p:cNvSpPr txBox="1">
            <a:spLocks noGrp="1"/>
          </p:cNvSpPr>
          <p:nvPr>
            <p:ph type="body" idx="1"/>
          </p:nvPr>
        </p:nvSpPr>
        <p:spPr>
          <a:prstGeom prst="rect">
            <a:avLst/>
          </a:prstGeom>
        </p:spPr>
        <p:txBody>
          <a:bodyPr/>
          <a:lstStyle/>
          <a:p>
            <a:pPr marL="253206" indent="-253206" defTabSz="363220">
              <a:spcBef>
                <a:spcPts val="2800"/>
              </a:spcBef>
              <a:buClr>
                <a:srgbClr val="535353"/>
              </a:buClr>
              <a:defRPr sz="2200"/>
            </a:pPr>
            <a:r>
              <a:t>Type Checking:</a:t>
            </a:r>
          </a:p>
          <a:p>
            <a:pPr marL="577310" lvl="1" indent="-253206" defTabSz="363220">
              <a:spcBef>
                <a:spcPts val="2800"/>
              </a:spcBef>
              <a:buClr>
                <a:srgbClr val="535353"/>
              </a:buClr>
              <a:defRPr sz="2200"/>
            </a:pPr>
            <a:r>
              <a:t>Para prevenir muchos de los típicos fallos causados por el tipado débil de JS, TS ofrece type checking</a:t>
            </a:r>
          </a:p>
          <a:p>
            <a:pPr marL="0" lvl="8" indent="0" defTabSz="363220">
              <a:spcBef>
                <a:spcPts val="2800"/>
              </a:spcBef>
              <a:buSzTx/>
              <a:buNone/>
              <a:defRPr sz="2200">
                <a:latin typeface="Gill Sans"/>
                <a:ea typeface="Gill Sans"/>
                <a:cs typeface="Gill Sans"/>
                <a:sym typeface="Gill Sans"/>
              </a:defRPr>
            </a:pPr>
            <a:r>
              <a:t>            type Task = {</a:t>
            </a:r>
          </a:p>
          <a:p>
            <a:pPr marL="0" lvl="8" indent="0" defTabSz="363220">
              <a:spcBef>
                <a:spcPts val="2800"/>
              </a:spcBef>
              <a:buSzTx/>
              <a:buNone/>
              <a:defRPr sz="2200">
                <a:latin typeface="Gill Sans"/>
                <a:ea typeface="Gill Sans"/>
                <a:cs typeface="Gill Sans"/>
                <a:sym typeface="Gill Sans"/>
              </a:defRPr>
            </a:pPr>
            <a:r>
              <a:t>                done: boolean;</a:t>
            </a:r>
          </a:p>
          <a:p>
            <a:pPr marL="0" lvl="8" indent="0" defTabSz="363220">
              <a:spcBef>
                <a:spcPts val="2800"/>
              </a:spcBef>
              <a:buSzTx/>
              <a:buNone/>
              <a:defRPr sz="2200">
                <a:latin typeface="Gill Sans"/>
                <a:ea typeface="Gill Sans"/>
                <a:cs typeface="Gill Sans"/>
                <a:sym typeface="Gill Sans"/>
              </a:defRPr>
            </a:pPr>
            <a:r>
              <a:t>                name: string;</a:t>
            </a:r>
          </a:p>
          <a:p>
            <a:pPr marL="0" lvl="8" indent="0" defTabSz="363220">
              <a:spcBef>
                <a:spcPts val="2800"/>
              </a:spcBef>
              <a:buSzTx/>
              <a:buNone/>
              <a:defRPr sz="2200">
                <a:latin typeface="Gill Sans"/>
                <a:ea typeface="Gill Sans"/>
                <a:cs typeface="Gill Sans"/>
                <a:sym typeface="Gill Sans"/>
              </a:defRPr>
            </a:pPr>
            <a:r>
              <a:t>                priority: number;</a:t>
            </a:r>
          </a:p>
          <a:p>
            <a:pPr marL="0" lvl="8" indent="0" defTabSz="363220">
              <a:spcBef>
                <a:spcPts val="2800"/>
              </a:spcBef>
              <a:buSzTx/>
              <a:buNone/>
              <a:defRPr sz="2200">
                <a:latin typeface="Gill Sans"/>
                <a:ea typeface="Gill Sans"/>
                <a:cs typeface="Gill Sans"/>
                <a:sym typeface="Gill Sans"/>
              </a:defRPr>
            </a:pPr>
            <a:r>
              <a:t>            }</a:t>
            </a:r>
          </a:p>
          <a:p>
            <a:pPr marL="577310" lvl="1" indent="-253206" defTabSz="363220">
              <a:spcBef>
                <a:spcPts val="2800"/>
              </a:spcBef>
              <a:buClr>
                <a:srgbClr val="535353"/>
              </a:buClr>
              <a:defRPr sz="2200"/>
            </a:pPr>
            <a:r>
              <a:t>Una vez definido el tipo, podemos utilizarlo para definir objetos</a:t>
            </a:r>
          </a:p>
          <a:p>
            <a:pPr marL="0" indent="0" defTabSz="363220">
              <a:spcBef>
                <a:spcPts val="2800"/>
              </a:spcBef>
              <a:buSzTx/>
              <a:buNone/>
              <a:defRPr sz="2200">
                <a:latin typeface="Gill Sans"/>
                <a:ea typeface="Gill Sans"/>
                <a:cs typeface="Gill Sans"/>
                <a:sym typeface="Gill Sans"/>
              </a:defRPr>
            </a:pPr>
            <a:r>
              <a:t>            const StudyForMyExam: Task = {</a:t>
            </a:r>
          </a:p>
          <a:p>
            <a:pPr marL="0" indent="0" defTabSz="363220">
              <a:spcBef>
                <a:spcPts val="2800"/>
              </a:spcBef>
              <a:buSzTx/>
              <a:buNone/>
              <a:defRPr sz="2200">
                <a:latin typeface="Gill Sans"/>
                <a:ea typeface="Gill Sans"/>
                <a:cs typeface="Gill Sans"/>
                <a:sym typeface="Gill Sans"/>
              </a:defRPr>
            </a:pPr>
            <a:r>
              <a:t>                priority: 10,</a:t>
            </a:r>
          </a:p>
          <a:p>
            <a:pPr marL="0" indent="0" defTabSz="363220">
              <a:spcBef>
                <a:spcPts val="2800"/>
              </a:spcBef>
              <a:buSzTx/>
              <a:buNone/>
              <a:defRPr sz="2200">
                <a:latin typeface="Gill Sans"/>
                <a:ea typeface="Gill Sans"/>
                <a:cs typeface="Gill Sans"/>
                <a:sym typeface="Gill Sans"/>
              </a:defRPr>
            </a:pPr>
            <a:r>
              <a:t>                info: 'Estudiar los temas 4, 5 y 6',</a:t>
            </a:r>
          </a:p>
          <a:p>
            <a:pPr marL="0" indent="0" defTabSz="363220">
              <a:spcBef>
                <a:spcPts val="2800"/>
              </a:spcBef>
              <a:buSzTx/>
              <a:buNone/>
              <a:defRPr sz="2200">
                <a:latin typeface="Gill Sans"/>
                <a:ea typeface="Gill Sans"/>
                <a:cs typeface="Gill Sans"/>
                <a:sym typeface="Gill Sans"/>
              </a:defRPr>
            </a:pPr>
            <a:r>
              <a:t>                done: true</a:t>
            </a:r>
          </a:p>
          <a:p>
            <a:pPr marL="0" indent="0" defTabSz="363220">
              <a:spcBef>
                <a:spcPts val="2800"/>
              </a:spcBef>
              <a:buSzTx/>
              <a:buNone/>
              <a:defRPr sz="2200">
                <a:latin typeface="Gill Sans"/>
                <a:ea typeface="Gill Sans"/>
                <a:cs typeface="Gill Sans"/>
                <a:sym typeface="Gill Sans"/>
              </a:defRPr>
            </a:pPr>
            <a:r>
              <a:t>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Typescript"/>
          <p:cNvSpPr txBox="1">
            <a:spLocks noGrp="1"/>
          </p:cNvSpPr>
          <p:nvPr>
            <p:ph type="title"/>
          </p:nvPr>
        </p:nvSpPr>
        <p:spPr>
          <a:prstGeom prst="rect">
            <a:avLst/>
          </a:prstGeom>
        </p:spPr>
        <p:txBody>
          <a:bodyPr/>
          <a:lstStyle/>
          <a:p>
            <a:r>
              <a:t>Typescript</a:t>
            </a:r>
          </a:p>
        </p:txBody>
      </p:sp>
      <p:sp>
        <p:nvSpPr>
          <p:cNvPr id="706" name="Type Checking:…"/>
          <p:cNvSpPr txBox="1">
            <a:spLocks noGrp="1"/>
          </p:cNvSpPr>
          <p:nvPr>
            <p:ph type="body" idx="1"/>
          </p:nvPr>
        </p:nvSpPr>
        <p:spPr>
          <a:prstGeom prst="rect">
            <a:avLst/>
          </a:prstGeom>
        </p:spPr>
        <p:txBody>
          <a:bodyPr>
            <a:normAutofit lnSpcReduction="10000"/>
          </a:bodyPr>
          <a:lstStyle/>
          <a:p>
            <a:pPr marL="379809" indent="-379809" defTabSz="544830">
              <a:spcBef>
                <a:spcPts val="4200"/>
              </a:spcBef>
              <a:buClr>
                <a:srgbClr val="535353"/>
              </a:buClr>
              <a:defRPr sz="3300"/>
            </a:pPr>
            <a:r>
              <a:t>Type Checking:</a:t>
            </a:r>
          </a:p>
          <a:p>
            <a:pPr marL="865965" lvl="1" indent="-379809" defTabSz="544830">
              <a:spcBef>
                <a:spcPts val="4200"/>
              </a:spcBef>
              <a:buClr>
                <a:srgbClr val="535353"/>
              </a:buClr>
              <a:defRPr sz="3300"/>
            </a:pPr>
            <a:r>
              <a:t>Podemos utilizar este nuevo tipo para asegurarnos de trabajar con los objetos de la forma correcta</a:t>
            </a:r>
          </a:p>
          <a:p>
            <a:pPr marL="0" lvl="6" indent="0" defTabSz="544830">
              <a:spcBef>
                <a:spcPts val="4200"/>
              </a:spcBef>
              <a:buSzTx/>
              <a:buNone/>
              <a:defRPr sz="3300">
                <a:latin typeface="Gill Sans"/>
                <a:ea typeface="Gill Sans"/>
                <a:cs typeface="Gill Sans"/>
                <a:sym typeface="Gill Sans"/>
              </a:defRPr>
            </a:pPr>
            <a:r>
              <a:t>            function completeTask(t: Task): Task {</a:t>
            </a:r>
          </a:p>
          <a:p>
            <a:pPr marL="0" lvl="6" indent="0" defTabSz="544830">
              <a:spcBef>
                <a:spcPts val="4200"/>
              </a:spcBef>
              <a:buSzTx/>
              <a:buNone/>
              <a:defRPr sz="3300">
                <a:latin typeface="Gill Sans"/>
                <a:ea typeface="Gill Sans"/>
                <a:cs typeface="Gill Sans"/>
                <a:sym typeface="Gill Sans"/>
              </a:defRPr>
            </a:pPr>
            <a:r>
              <a:t>                return {</a:t>
            </a:r>
          </a:p>
          <a:p>
            <a:pPr marL="0" lvl="6" indent="0" defTabSz="544830">
              <a:spcBef>
                <a:spcPts val="4200"/>
              </a:spcBef>
              <a:buSzTx/>
              <a:buNone/>
              <a:defRPr sz="3300">
                <a:latin typeface="Gill Sans"/>
                <a:ea typeface="Gill Sans"/>
                <a:cs typeface="Gill Sans"/>
                <a:sym typeface="Gill Sans"/>
              </a:defRPr>
            </a:pPr>
            <a:r>
              <a:t>                    priority: t.priority,</a:t>
            </a:r>
          </a:p>
          <a:p>
            <a:pPr marL="0" lvl="6" indent="0" defTabSz="544830">
              <a:spcBef>
                <a:spcPts val="4200"/>
              </a:spcBef>
              <a:buSzTx/>
              <a:buNone/>
              <a:defRPr sz="3300">
                <a:latin typeface="Gill Sans"/>
                <a:ea typeface="Gill Sans"/>
                <a:cs typeface="Gill Sans"/>
                <a:sym typeface="Gill Sans"/>
              </a:defRPr>
            </a:pPr>
            <a:r>
              <a:t>                    info: t.info,</a:t>
            </a:r>
          </a:p>
          <a:p>
            <a:pPr marL="0" lvl="6" indent="0" defTabSz="544830">
              <a:spcBef>
                <a:spcPts val="4200"/>
              </a:spcBef>
              <a:buSzTx/>
              <a:buNone/>
              <a:defRPr sz="3300">
                <a:latin typeface="Gill Sans"/>
                <a:ea typeface="Gill Sans"/>
                <a:cs typeface="Gill Sans"/>
                <a:sym typeface="Gill Sans"/>
              </a:defRPr>
            </a:pPr>
            <a:r>
              <a:t>                    done: true</a:t>
            </a:r>
          </a:p>
          <a:p>
            <a:pPr marL="0" lvl="6" indent="0" defTabSz="544830">
              <a:spcBef>
                <a:spcPts val="4200"/>
              </a:spcBef>
              <a:buSzTx/>
              <a:buNone/>
              <a:defRPr sz="3300">
                <a:latin typeface="Gill Sans"/>
                <a:ea typeface="Gill Sans"/>
                <a:cs typeface="Gill Sans"/>
                <a:sym typeface="Gill Sans"/>
              </a:defRPr>
            </a:pPr>
            <a:r>
              <a:t>                }</a:t>
            </a:r>
          </a:p>
          <a:p>
            <a:pPr marL="0" lvl="6" indent="0" defTabSz="544830">
              <a:spcBef>
                <a:spcPts val="4200"/>
              </a:spcBef>
              <a:buSzTx/>
              <a:buNone/>
              <a:defRPr sz="3300"/>
            </a:pPr>
            <a:r>
              <a:rPr>
                <a:latin typeface="Gill Sans"/>
                <a:ea typeface="Gill Sans"/>
                <a:cs typeface="Gill Sans"/>
                <a:sym typeface="Gill Sans"/>
              </a:rPr>
              <a:t>            </a:t>
            </a:r>
            <a:r>
              <a: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Typescript"/>
          <p:cNvSpPr txBox="1">
            <a:spLocks noGrp="1"/>
          </p:cNvSpPr>
          <p:nvPr>
            <p:ph type="title"/>
          </p:nvPr>
        </p:nvSpPr>
        <p:spPr>
          <a:prstGeom prst="rect">
            <a:avLst/>
          </a:prstGeom>
        </p:spPr>
        <p:txBody>
          <a:bodyPr/>
          <a:lstStyle/>
          <a:p>
            <a:r>
              <a:t>Typescript</a:t>
            </a:r>
          </a:p>
        </p:txBody>
      </p:sp>
      <p:sp>
        <p:nvSpPr>
          <p:cNvPr id="709" name="Readonly:…"/>
          <p:cNvSpPr txBox="1">
            <a:spLocks noGrp="1"/>
          </p:cNvSpPr>
          <p:nvPr>
            <p:ph type="body" sz="half" idx="1"/>
          </p:nvPr>
        </p:nvSpPr>
        <p:spPr>
          <a:xfrm>
            <a:off x="673100" y="3835400"/>
            <a:ext cx="23050500" cy="3076273"/>
          </a:xfrm>
          <a:prstGeom prst="rect">
            <a:avLst/>
          </a:prstGeom>
        </p:spPr>
        <p:txBody>
          <a:bodyPr>
            <a:normAutofit lnSpcReduction="10000"/>
          </a:bodyPr>
          <a:lstStyle/>
          <a:p>
            <a:pPr marL="448865" indent="-448865" defTabSz="643889">
              <a:spcBef>
                <a:spcPts val="5000"/>
              </a:spcBef>
              <a:buClr>
                <a:srgbClr val="535353"/>
              </a:buClr>
              <a:defRPr sz="3900"/>
            </a:pPr>
            <a:r>
              <a:t>Readonly:</a:t>
            </a:r>
          </a:p>
          <a:p>
            <a:pPr marL="1023413" lvl="1" indent="-448865" defTabSz="643889">
              <a:spcBef>
                <a:spcPts val="5000"/>
              </a:spcBef>
              <a:buClr>
                <a:srgbClr val="535353"/>
              </a:buClr>
              <a:defRPr sz="3900"/>
            </a:pPr>
            <a:r>
              <a:t>Otra posibilidad que ofrece TS es la de definir propiedades como readonly</a:t>
            </a:r>
          </a:p>
          <a:p>
            <a:pPr marL="1023413" lvl="1" indent="-448865" defTabSz="643889">
              <a:spcBef>
                <a:spcPts val="5000"/>
              </a:spcBef>
              <a:buClr>
                <a:srgbClr val="535353"/>
              </a:buClr>
              <a:defRPr sz="3900"/>
            </a:pPr>
            <a:r>
              <a:t>Podemos hacerlo de varias formas</a:t>
            </a:r>
          </a:p>
        </p:txBody>
      </p:sp>
      <p:grpSp>
        <p:nvGrpSpPr>
          <p:cNvPr id="713" name="Group"/>
          <p:cNvGrpSpPr/>
          <p:nvPr/>
        </p:nvGrpSpPr>
        <p:grpSpPr>
          <a:xfrm>
            <a:off x="4976579" y="7174214"/>
            <a:ext cx="14443541" cy="5971742"/>
            <a:chOff x="0" y="0"/>
            <a:chExt cx="14443540" cy="5971740"/>
          </a:xfrm>
        </p:grpSpPr>
        <p:sp>
          <p:nvSpPr>
            <p:cNvPr id="710" name="type ReadOnlyTask = Readonly&lt;Task&gt;"/>
            <p:cNvSpPr txBox="1"/>
            <p:nvPr/>
          </p:nvSpPr>
          <p:spPr>
            <a:xfrm>
              <a:off x="6925275" y="2185053"/>
              <a:ext cx="7518266" cy="7289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3700"/>
              </a:lvl1pPr>
            </a:lstStyle>
            <a:p>
              <a:r>
                <a:t>type ReadOnlyTask = Readonly&lt;Task&gt;</a:t>
              </a:r>
            </a:p>
          </p:txBody>
        </p:sp>
        <p:sp>
          <p:nvSpPr>
            <p:cNvPr id="711" name="type Task = {…"/>
            <p:cNvSpPr txBox="1"/>
            <p:nvPr/>
          </p:nvSpPr>
          <p:spPr>
            <a:xfrm>
              <a:off x="0" y="0"/>
              <a:ext cx="5710022" cy="2913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a:defRPr sz="3700"/>
              </a:pPr>
              <a:r>
                <a:t>type Task = {</a:t>
              </a:r>
            </a:p>
            <a:p>
              <a:pPr>
                <a:defRPr sz="3700"/>
              </a:pPr>
              <a:r>
                <a:t>    readonly done: boolean;</a:t>
              </a:r>
            </a:p>
            <a:p>
              <a:pPr>
                <a:defRPr sz="3700"/>
              </a:pPr>
              <a:r>
                <a:t>    readonly info: string;</a:t>
              </a:r>
            </a:p>
            <a:p>
              <a:pPr>
                <a:defRPr sz="3700"/>
              </a:pPr>
              <a:r>
                <a:t>    readonly priority: number;</a:t>
              </a:r>
            </a:p>
            <a:p>
              <a:pPr>
                <a:defRPr sz="3700"/>
              </a:pPr>
              <a:r>
                <a:t>}</a:t>
              </a:r>
            </a:p>
          </p:txBody>
        </p:sp>
        <p:sp>
          <p:nvSpPr>
            <p:cNvPr id="712" name="type Task = Readonly&lt;{…"/>
            <p:cNvSpPr txBox="1"/>
            <p:nvPr/>
          </p:nvSpPr>
          <p:spPr>
            <a:xfrm>
              <a:off x="0" y="3058360"/>
              <a:ext cx="6381597" cy="29133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defRPr sz="3700"/>
              </a:pPr>
              <a:r>
                <a:t>type Task = Readonly&lt;{</a:t>
              </a:r>
            </a:p>
            <a:p>
              <a:pPr>
                <a:defRPr sz="3700"/>
              </a:pPr>
              <a:r>
                <a:t>    done: boolean;</a:t>
              </a:r>
            </a:p>
            <a:p>
              <a:pPr>
                <a:defRPr sz="3700"/>
              </a:pPr>
              <a:r>
                <a:t>    info: string; </a:t>
              </a:r>
            </a:p>
            <a:p>
              <a:pPr>
                <a:defRPr sz="3700"/>
              </a:pPr>
              <a:r>
                <a:t>    priority: number;</a:t>
              </a:r>
            </a:p>
            <a:p>
              <a:pPr>
                <a:defRPr sz="3700"/>
              </a:pPr>
              <a:r>
                <a:t>}&gt;</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Typescript"/>
          <p:cNvSpPr txBox="1">
            <a:spLocks noGrp="1"/>
          </p:cNvSpPr>
          <p:nvPr>
            <p:ph type="title"/>
          </p:nvPr>
        </p:nvSpPr>
        <p:spPr>
          <a:prstGeom prst="rect">
            <a:avLst/>
          </a:prstGeom>
        </p:spPr>
        <p:txBody>
          <a:bodyPr/>
          <a:lstStyle/>
          <a:p>
            <a:r>
              <a:t>Typescript</a:t>
            </a:r>
          </a:p>
        </p:txBody>
      </p:sp>
      <p:sp>
        <p:nvSpPr>
          <p:cNvPr id="716" name="Intersección de tipos:…"/>
          <p:cNvSpPr txBox="1">
            <a:spLocks noGrp="1"/>
          </p:cNvSpPr>
          <p:nvPr>
            <p:ph type="body" sz="half" idx="1"/>
          </p:nvPr>
        </p:nvSpPr>
        <p:spPr>
          <a:xfrm>
            <a:off x="673100" y="3835400"/>
            <a:ext cx="23050500" cy="3076273"/>
          </a:xfrm>
          <a:prstGeom prst="rect">
            <a:avLst/>
          </a:prstGeom>
        </p:spPr>
        <p:txBody>
          <a:bodyPr>
            <a:normAutofit lnSpcReduction="10000"/>
          </a:bodyPr>
          <a:lstStyle/>
          <a:p>
            <a:pPr marL="448865" indent="-448865" defTabSz="643889">
              <a:spcBef>
                <a:spcPts val="5000"/>
              </a:spcBef>
              <a:buClr>
                <a:srgbClr val="535353"/>
              </a:buClr>
              <a:defRPr sz="3900"/>
            </a:pPr>
            <a:r>
              <a:t>Intersección de tipos:</a:t>
            </a:r>
          </a:p>
          <a:p>
            <a:pPr marL="1023413" lvl="1" indent="-448865" defTabSz="643889">
              <a:spcBef>
                <a:spcPts val="5000"/>
              </a:spcBef>
              <a:buClr>
                <a:srgbClr val="535353"/>
              </a:buClr>
              <a:defRPr sz="3900"/>
            </a:pPr>
            <a:r>
              <a:t>Podemos por ejemplo crear tipos combinados con el operador &amp;</a:t>
            </a:r>
          </a:p>
          <a:p>
            <a:pPr marL="1023413" lvl="1" indent="-448865" defTabSz="643889">
              <a:spcBef>
                <a:spcPts val="5000"/>
              </a:spcBef>
              <a:buClr>
                <a:srgbClr val="535353"/>
              </a:buClr>
              <a:defRPr sz="3900"/>
            </a:pPr>
            <a:r>
              <a:t>En este caso, el tipo resultante tendrá todas las propiedades de A y de B</a:t>
            </a:r>
          </a:p>
        </p:txBody>
      </p:sp>
      <p:sp>
        <p:nvSpPr>
          <p:cNvPr id="717" name="type TaskWithManager = Task &amp; {manager: string};…"/>
          <p:cNvSpPr txBox="1"/>
          <p:nvPr/>
        </p:nvSpPr>
        <p:spPr>
          <a:xfrm>
            <a:off x="6145995" y="7822226"/>
            <a:ext cx="12092011" cy="4856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sz="4000"/>
            </a:pPr>
            <a:r>
              <a:t>type TaskWithManager = Task &amp; {manager: string};</a:t>
            </a:r>
          </a:p>
          <a:p>
            <a:pPr>
              <a:defRPr sz="4000"/>
            </a:pPr>
            <a:endParaRPr/>
          </a:p>
          <a:p>
            <a:pPr>
              <a:defRPr sz="4000"/>
            </a:pPr>
            <a:r>
              <a:t>const clean: TaskWithManager = {</a:t>
            </a:r>
          </a:p>
          <a:p>
            <a:pPr lvl="1" indent="228600">
              <a:defRPr sz="4000"/>
            </a:pPr>
            <a:r>
              <a:t>done: false,</a:t>
            </a:r>
          </a:p>
          <a:p>
            <a:pPr lvl="1" indent="228600">
              <a:defRPr sz="4000"/>
            </a:pPr>
            <a:r>
              <a:t>info: "Limpiar la cocina”,</a:t>
            </a:r>
          </a:p>
          <a:p>
            <a:pPr lvl="1" indent="228600">
              <a:defRPr sz="4000"/>
            </a:pPr>
            <a:r>
              <a:t>manager: “Juan",</a:t>
            </a:r>
          </a:p>
          <a:p>
            <a:pPr lvl="1" indent="228600">
              <a:defRPr sz="4000"/>
            </a:pPr>
            <a:r>
              <a:t>priority: 3</a:t>
            </a:r>
          </a:p>
          <a:p>
            <a:pPr>
              <a:defRPr sz="4000"/>
            </a:pPr>
            <a:r>
              <a: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Typescript"/>
          <p:cNvSpPr txBox="1">
            <a:spLocks noGrp="1"/>
          </p:cNvSpPr>
          <p:nvPr>
            <p:ph type="title"/>
          </p:nvPr>
        </p:nvSpPr>
        <p:spPr>
          <a:prstGeom prst="rect">
            <a:avLst/>
          </a:prstGeom>
        </p:spPr>
        <p:txBody>
          <a:bodyPr/>
          <a:lstStyle/>
          <a:p>
            <a:r>
              <a:t>Typescript</a:t>
            </a:r>
          </a:p>
        </p:txBody>
      </p:sp>
      <p:sp>
        <p:nvSpPr>
          <p:cNvPr id="720" name="Tipos con propiedades opcionales…"/>
          <p:cNvSpPr txBox="1">
            <a:spLocks noGrp="1"/>
          </p:cNvSpPr>
          <p:nvPr>
            <p:ph type="body" sz="half" idx="1"/>
          </p:nvPr>
        </p:nvSpPr>
        <p:spPr>
          <a:xfrm>
            <a:off x="673100" y="3835400"/>
            <a:ext cx="23050500" cy="3076273"/>
          </a:xfrm>
          <a:prstGeom prst="rect">
            <a:avLst/>
          </a:prstGeom>
        </p:spPr>
        <p:txBody>
          <a:bodyPr/>
          <a:lstStyle>
            <a:lvl1pPr>
              <a:buClr>
                <a:srgbClr val="535353"/>
              </a:buClr>
            </a:lvl1pPr>
            <a:lvl2pPr>
              <a:buClr>
                <a:srgbClr val="535353"/>
              </a:buClr>
            </a:lvl2pPr>
          </a:lstStyle>
          <a:p>
            <a:r>
              <a:t>Tipos con propiedades opcionales</a:t>
            </a:r>
          </a:p>
          <a:p>
            <a:pPr lvl="1"/>
            <a:r>
              <a:t>Otra posibilidad es hacer que algún campo sea opcional</a:t>
            </a:r>
          </a:p>
        </p:txBody>
      </p:sp>
      <p:sp>
        <p:nvSpPr>
          <p:cNvPr id="721" name="type TaskWithOptionalManager = Task &amp; {manager?: string}"/>
          <p:cNvSpPr txBox="1"/>
          <p:nvPr/>
        </p:nvSpPr>
        <p:spPr>
          <a:xfrm>
            <a:off x="5277411" y="7472384"/>
            <a:ext cx="13829178" cy="830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500"/>
            </a:lvl1pPr>
          </a:lstStyle>
          <a:p>
            <a:r>
              <a:t>type TaskWithOptionalManager = Task &amp; {manager?: string}</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Typescript"/>
          <p:cNvSpPr txBox="1">
            <a:spLocks noGrp="1"/>
          </p:cNvSpPr>
          <p:nvPr>
            <p:ph type="title"/>
          </p:nvPr>
        </p:nvSpPr>
        <p:spPr>
          <a:prstGeom prst="rect">
            <a:avLst/>
          </a:prstGeom>
        </p:spPr>
        <p:txBody>
          <a:bodyPr/>
          <a:lstStyle/>
          <a:p>
            <a:r>
              <a:t>Typescript</a:t>
            </a:r>
          </a:p>
        </p:txBody>
      </p:sp>
      <p:sp>
        <p:nvSpPr>
          <p:cNvPr id="724" name="Unión de tipos:…"/>
          <p:cNvSpPr txBox="1">
            <a:spLocks noGrp="1"/>
          </p:cNvSpPr>
          <p:nvPr>
            <p:ph type="body" sz="half" idx="1"/>
          </p:nvPr>
        </p:nvSpPr>
        <p:spPr>
          <a:xfrm>
            <a:off x="673100" y="3835400"/>
            <a:ext cx="23050500" cy="3076273"/>
          </a:xfrm>
          <a:prstGeom prst="rect">
            <a:avLst/>
          </a:prstGeom>
        </p:spPr>
        <p:txBody>
          <a:bodyPr>
            <a:normAutofit lnSpcReduction="10000"/>
          </a:bodyPr>
          <a:lstStyle>
            <a:lvl1pPr>
              <a:buClr>
                <a:srgbClr val="535353"/>
              </a:buClr>
            </a:lvl1pPr>
            <a:lvl2pPr>
              <a:buClr>
                <a:srgbClr val="535353"/>
              </a:buClr>
            </a:lvl2pPr>
          </a:lstStyle>
          <a:p>
            <a:r>
              <a:t>Unión de tipos:</a:t>
            </a:r>
          </a:p>
          <a:p>
            <a:pPr lvl="1"/>
            <a:r>
              <a:t>Mediante la sintaxis A | B podemos crear un tipo que quiere decir “es a o es B”</a:t>
            </a:r>
          </a:p>
        </p:txBody>
      </p:sp>
      <p:sp>
        <p:nvSpPr>
          <p:cNvPr id="725" name="type NumOBool = number | boolean…"/>
          <p:cNvSpPr txBox="1"/>
          <p:nvPr/>
        </p:nvSpPr>
        <p:spPr>
          <a:xfrm>
            <a:off x="8118176" y="8073613"/>
            <a:ext cx="8147648" cy="2519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sz="4000"/>
            </a:pPr>
            <a:r>
              <a:t>type NumOBool = number | boolean</a:t>
            </a:r>
          </a:p>
          <a:p>
            <a:pPr>
              <a:defRPr sz="4000"/>
            </a:pPr>
            <a:r>
              <a:t>const a: NumOBool = 1;</a:t>
            </a:r>
          </a:p>
          <a:p>
            <a:pPr>
              <a:defRPr sz="4000"/>
            </a:pPr>
            <a:r>
              <a:t>const b: NumOBool = true;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COMPONENTES Y ELEMENTOS"/>
          <p:cNvSpPr txBox="1">
            <a:spLocks noGrp="1"/>
          </p:cNvSpPr>
          <p:nvPr>
            <p:ph type="title"/>
          </p:nvPr>
        </p:nvSpPr>
        <p:spPr>
          <a:prstGeom prst="rect">
            <a:avLst/>
          </a:prstGeom>
        </p:spPr>
        <p:txBody>
          <a:bodyPr/>
          <a:lstStyle/>
          <a:p>
            <a:r>
              <a:t>COMPONENTES Y ELEMENTOS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Componentes y elementos"/>
          <p:cNvSpPr txBox="1">
            <a:spLocks noGrp="1"/>
          </p:cNvSpPr>
          <p:nvPr>
            <p:ph type="title"/>
          </p:nvPr>
        </p:nvSpPr>
        <p:spPr>
          <a:prstGeom prst="rect">
            <a:avLst/>
          </a:prstGeom>
        </p:spPr>
        <p:txBody>
          <a:bodyPr/>
          <a:lstStyle/>
          <a:p>
            <a:r>
              <a:t>Componentes y elementos</a:t>
            </a:r>
          </a:p>
        </p:txBody>
      </p:sp>
      <p:sp>
        <p:nvSpPr>
          <p:cNvPr id="730" name="Los componentes son los bloques que forman las aplicaciones de React…"/>
          <p:cNvSpPr txBox="1">
            <a:spLocks noGrp="1"/>
          </p:cNvSpPr>
          <p:nvPr>
            <p:ph type="body" idx="1"/>
          </p:nvPr>
        </p:nvSpPr>
        <p:spPr>
          <a:xfrm>
            <a:off x="673100" y="3835400"/>
            <a:ext cx="15351445" cy="8864600"/>
          </a:xfrm>
          <a:prstGeom prst="rect">
            <a:avLst/>
          </a:prstGeom>
        </p:spPr>
        <p:txBody>
          <a:bodyPr>
            <a:normAutofit lnSpcReduction="10000"/>
          </a:bodyPr>
          <a:lstStyle/>
          <a:p>
            <a:pPr marL="310753" indent="-310753" defTabSz="445770">
              <a:spcBef>
                <a:spcPts val="3500"/>
              </a:spcBef>
              <a:buClr>
                <a:srgbClr val="535353"/>
              </a:buClr>
              <a:defRPr sz="2700"/>
            </a:pPr>
            <a:r>
              <a:t>Los componentes son los bloques que forman las aplicaciones de React</a:t>
            </a:r>
          </a:p>
          <a:p>
            <a:pPr marL="708517" lvl="1" indent="-310753" defTabSz="445770">
              <a:spcBef>
                <a:spcPts val="3500"/>
              </a:spcBef>
              <a:buClr>
                <a:srgbClr val="535353"/>
              </a:buClr>
              <a:defRPr sz="2700"/>
            </a:pPr>
            <a:r>
              <a:t>Son clases (JS ES6) que heredan de Component</a:t>
            </a:r>
          </a:p>
          <a:p>
            <a:pPr marL="708517" lvl="1" indent="-310753" defTabSz="445770">
              <a:spcBef>
                <a:spcPts val="3500"/>
              </a:spcBef>
              <a:buClr>
                <a:srgbClr val="535353"/>
              </a:buClr>
              <a:defRPr sz="2700"/>
            </a:pPr>
            <a:r>
              <a:t>Sobrescribiendo el método render, devolvemos un único elemento que debemos empotrar en el DOM</a:t>
            </a:r>
          </a:p>
          <a:p>
            <a:pPr marL="708517" lvl="1" indent="-310753" defTabSz="445770">
              <a:spcBef>
                <a:spcPts val="3500"/>
              </a:spcBef>
              <a:buClr>
                <a:srgbClr val="535353"/>
              </a:buClr>
              <a:defRPr sz="2700"/>
            </a:pPr>
            <a:r>
              <a:t>Dentro de ese objeto, puede haber otros elementos/componentes (por ejemplo, podemos devolver una &lt;table&gt; con sus datos</a:t>
            </a:r>
          </a:p>
          <a:p>
            <a:pPr marL="708517" lvl="1" indent="-310753" defTabSz="445770">
              <a:spcBef>
                <a:spcPts val="3500"/>
              </a:spcBef>
              <a:buClr>
                <a:srgbClr val="535353"/>
              </a:buClr>
              <a:defRPr sz="2700"/>
            </a:pPr>
            <a:r>
              <a:t>Este tipo de componentes tiene un atributo llamado state, donde podemos almacenar datos necesarios para el funcionamiento del componente</a:t>
            </a:r>
          </a:p>
          <a:p>
            <a:pPr marL="310753" indent="-310753" defTabSz="445770">
              <a:spcBef>
                <a:spcPts val="3500"/>
              </a:spcBef>
              <a:buClr>
                <a:srgbClr val="535353"/>
              </a:buClr>
              <a:defRPr sz="2700"/>
            </a:pPr>
            <a:r>
              <a:t>Podemos tener componentes sin estado (stateless)</a:t>
            </a:r>
          </a:p>
          <a:p>
            <a:pPr marL="708517" lvl="1" indent="-310753" defTabSz="445770">
              <a:spcBef>
                <a:spcPts val="3500"/>
              </a:spcBef>
              <a:buClr>
                <a:srgbClr val="535353"/>
              </a:buClr>
              <a:defRPr sz="2700"/>
            </a:pPr>
            <a:r>
              <a:t>Se definen con una función que puede recibir un parámetro (los props, que veremos en el futuro)</a:t>
            </a:r>
          </a:p>
          <a:p>
            <a:pPr marL="708517" lvl="1" indent="-310753" defTabSz="445770">
              <a:spcBef>
                <a:spcPts val="3500"/>
              </a:spcBef>
              <a:buClr>
                <a:srgbClr val="535353"/>
              </a:buClr>
              <a:defRPr sz="2700"/>
            </a:pPr>
            <a:r>
              <a:t>Esta función es el equivalente al render() de los componentes</a:t>
            </a:r>
          </a:p>
          <a:p>
            <a:pPr marL="310753" indent="-310753" defTabSz="445770">
              <a:spcBef>
                <a:spcPts val="3500"/>
              </a:spcBef>
              <a:buClr>
                <a:srgbClr val="535353"/>
              </a:buClr>
              <a:defRPr sz="2700"/>
            </a:pPr>
            <a:r>
              <a:t>Es importante destacar que, cuando se producen cambios en una web hecha en React, nuestro navegador únicamente actualizará los componentes estrictamente necesarios</a:t>
            </a:r>
          </a:p>
        </p:txBody>
      </p:sp>
      <p:sp>
        <p:nvSpPr>
          <p:cNvPr id="731" name="class App extends React.Component {…"/>
          <p:cNvSpPr txBox="1"/>
          <p:nvPr/>
        </p:nvSpPr>
        <p:spPr>
          <a:xfrm>
            <a:off x="16662635" y="5251450"/>
            <a:ext cx="5998779" cy="32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000"/>
            </a:pPr>
            <a:r>
              <a:t>class App extends React.Component {</a:t>
            </a:r>
          </a:p>
          <a:p>
            <a:pPr>
              <a:defRPr sz="3000"/>
            </a:pPr>
            <a:r>
              <a:t>  render() {</a:t>
            </a:r>
          </a:p>
          <a:p>
            <a:pPr>
              <a:defRPr sz="3000"/>
            </a:pPr>
            <a:r>
              <a:t>      return (</a:t>
            </a:r>
          </a:p>
          <a:p>
            <a:pPr>
              <a:defRPr sz="3000"/>
            </a:pPr>
            <a:r>
              <a:t>          //…</a:t>
            </a:r>
          </a:p>
          <a:p>
            <a:pPr>
              <a:defRPr sz="3000"/>
            </a:pPr>
            <a:r>
              <a:t>      );</a:t>
            </a:r>
          </a:p>
          <a:p>
            <a:pPr>
              <a:defRPr sz="3000"/>
            </a:pPr>
            <a:r>
              <a:t>  }</a:t>
            </a:r>
          </a:p>
          <a:p>
            <a:pPr>
              <a:defRPr sz="3000"/>
            </a:pPr>
            <a:r>
              <a:t>}</a:t>
            </a:r>
          </a:p>
        </p:txBody>
      </p:sp>
      <p:sp>
        <p:nvSpPr>
          <p:cNvPr id="732" name="function App() {…"/>
          <p:cNvSpPr txBox="1"/>
          <p:nvPr/>
        </p:nvSpPr>
        <p:spPr>
          <a:xfrm>
            <a:off x="18386809" y="9337442"/>
            <a:ext cx="2550431" cy="32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000"/>
            </a:pPr>
            <a:r>
              <a:t>function App() {</a:t>
            </a:r>
          </a:p>
          <a:p>
            <a:pPr>
              <a:defRPr sz="3000"/>
            </a:pPr>
            <a:r>
              <a:t>  return (</a:t>
            </a:r>
          </a:p>
          <a:p>
            <a:pPr lvl="1">
              <a:defRPr sz="3000"/>
            </a:pPr>
            <a:r>
              <a:t>    // …</a:t>
            </a:r>
          </a:p>
          <a:p>
            <a:pPr>
              <a:defRPr sz="3000"/>
            </a:pPr>
            <a:r>
              <a:t>  );</a:t>
            </a:r>
          </a:p>
          <a:p>
            <a:pPr>
              <a:defRPr sz="3000"/>
            </a:pPr>
            <a:r>
              <a:t>}</a:t>
            </a:r>
          </a:p>
          <a:p>
            <a:pPr>
              <a:defRPr sz="3000"/>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Componentes y elementos"/>
          <p:cNvSpPr txBox="1">
            <a:spLocks noGrp="1"/>
          </p:cNvSpPr>
          <p:nvPr>
            <p:ph type="title"/>
          </p:nvPr>
        </p:nvSpPr>
        <p:spPr>
          <a:prstGeom prst="rect">
            <a:avLst/>
          </a:prstGeom>
        </p:spPr>
        <p:txBody>
          <a:bodyPr/>
          <a:lstStyle/>
          <a:p>
            <a:r>
              <a:t>Componentes y elementos</a:t>
            </a:r>
          </a:p>
        </p:txBody>
      </p:sp>
      <p:sp>
        <p:nvSpPr>
          <p:cNvPr id="735" name="Componente a partir de una clase:…"/>
          <p:cNvSpPr txBox="1">
            <a:spLocks noGrp="1"/>
          </p:cNvSpPr>
          <p:nvPr>
            <p:ph type="body" sz="half" idx="1"/>
          </p:nvPr>
        </p:nvSpPr>
        <p:spPr>
          <a:xfrm>
            <a:off x="673100" y="3835400"/>
            <a:ext cx="9679469" cy="8864600"/>
          </a:xfrm>
          <a:prstGeom prst="rect">
            <a:avLst/>
          </a:prstGeom>
        </p:spPr>
        <p:txBody>
          <a:bodyPr>
            <a:normAutofit fontScale="92500"/>
          </a:bodyPr>
          <a:lstStyle/>
          <a:p>
            <a:pPr marL="385564" indent="-385564" defTabSz="553084">
              <a:spcBef>
                <a:spcPts val="4300"/>
              </a:spcBef>
              <a:buClr>
                <a:srgbClr val="535353"/>
              </a:buClr>
              <a:defRPr sz="3350"/>
            </a:pPr>
            <a:r>
              <a:t>Componente a partir de una clase:</a:t>
            </a:r>
          </a:p>
          <a:p>
            <a:pPr marL="385564" indent="-385564" defTabSz="553084">
              <a:spcBef>
                <a:spcPts val="4300"/>
              </a:spcBef>
              <a:buClr>
                <a:srgbClr val="535353"/>
              </a:buClr>
              <a:defRPr sz="3350"/>
            </a:pPr>
            <a:endParaRPr/>
          </a:p>
          <a:p>
            <a:pPr marL="385564" indent="-385564" defTabSz="553084">
              <a:spcBef>
                <a:spcPts val="4300"/>
              </a:spcBef>
              <a:buClr>
                <a:srgbClr val="535353"/>
              </a:buClr>
              <a:defRPr sz="3350"/>
            </a:pPr>
            <a:endParaRPr/>
          </a:p>
          <a:p>
            <a:pPr marL="385564" indent="-385564" defTabSz="553084">
              <a:spcBef>
                <a:spcPts val="4300"/>
              </a:spcBef>
              <a:buClr>
                <a:srgbClr val="535353"/>
              </a:buClr>
              <a:defRPr sz="3350"/>
            </a:pPr>
            <a:endParaRPr/>
          </a:p>
          <a:p>
            <a:pPr marL="385564" indent="-385564" defTabSz="553084">
              <a:spcBef>
                <a:spcPts val="4300"/>
              </a:spcBef>
              <a:buClr>
                <a:srgbClr val="535353"/>
              </a:buClr>
              <a:defRPr sz="3350"/>
            </a:pPr>
            <a:r>
              <a:t>Componente a partir de una función:</a:t>
            </a:r>
          </a:p>
          <a:p>
            <a:pPr marL="385564" indent="-385564" defTabSz="553084">
              <a:spcBef>
                <a:spcPts val="4300"/>
              </a:spcBef>
              <a:buClr>
                <a:srgbClr val="535353"/>
              </a:buClr>
              <a:defRPr sz="3350"/>
            </a:pPr>
            <a:endParaRPr/>
          </a:p>
          <a:p>
            <a:pPr marL="0" indent="0" defTabSz="553084">
              <a:spcBef>
                <a:spcPts val="4300"/>
              </a:spcBef>
              <a:buSzTx/>
              <a:buNone/>
              <a:defRPr sz="3350"/>
            </a:pPr>
            <a:endParaRPr/>
          </a:p>
          <a:p>
            <a:pPr marL="385564" indent="-385564" defTabSz="553084">
              <a:spcBef>
                <a:spcPts val="4300"/>
              </a:spcBef>
              <a:buClr>
                <a:srgbClr val="535353"/>
              </a:buClr>
              <a:defRPr sz="3350"/>
            </a:pPr>
            <a:r>
              <a:t>En ambos casos, nombre de nuestros componentes empezará por letra mayúscula, para distinguirlos de los elementos estándar de HTML</a:t>
            </a:r>
          </a:p>
        </p:txBody>
      </p:sp>
      <p:sp>
        <p:nvSpPr>
          <p:cNvPr id="736" name="function App() {…"/>
          <p:cNvSpPr txBox="1"/>
          <p:nvPr/>
        </p:nvSpPr>
        <p:spPr>
          <a:xfrm>
            <a:off x="13788933" y="8940329"/>
            <a:ext cx="4895474" cy="3840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sz="2800"/>
            </a:pPr>
            <a:r>
              <a:t>function App() {</a:t>
            </a:r>
          </a:p>
          <a:p>
            <a:pPr>
              <a:defRPr sz="2800"/>
            </a:pPr>
            <a:r>
              <a:t>  return (</a:t>
            </a:r>
          </a:p>
          <a:p>
            <a:pPr>
              <a:defRPr sz="2800"/>
            </a:pPr>
            <a:r>
              <a:t>    &lt;div className="App"&gt;</a:t>
            </a:r>
          </a:p>
          <a:p>
            <a:pPr>
              <a:defRPr sz="2800"/>
            </a:pPr>
            <a:r>
              <a:t>      &lt;h1&gt;</a:t>
            </a:r>
          </a:p>
          <a:p>
            <a:pPr>
              <a:defRPr sz="2800"/>
            </a:pPr>
            <a:r>
              <a:t>        Hola mundo!</a:t>
            </a:r>
          </a:p>
          <a:p>
            <a:pPr>
              <a:defRPr sz="2800"/>
            </a:pPr>
            <a:r>
              <a:t>      &lt;/h1&gt;</a:t>
            </a:r>
          </a:p>
          <a:p>
            <a:pPr>
              <a:defRPr sz="2800"/>
            </a:pPr>
            <a:r>
              <a:t>    &lt;/div&gt;</a:t>
            </a:r>
          </a:p>
          <a:p>
            <a:pPr>
              <a:defRPr sz="2800"/>
            </a:pPr>
            <a:r>
              <a:t>  );</a:t>
            </a:r>
          </a:p>
          <a:p>
            <a:pPr>
              <a:defRPr sz="2800"/>
            </a:pPr>
            <a:r>
              <a:t>}</a:t>
            </a:r>
          </a:p>
        </p:txBody>
      </p:sp>
      <p:sp>
        <p:nvSpPr>
          <p:cNvPr id="737" name="class App extends Component {…"/>
          <p:cNvSpPr txBox="1"/>
          <p:nvPr/>
        </p:nvSpPr>
        <p:spPr>
          <a:xfrm>
            <a:off x="13788933" y="3754590"/>
            <a:ext cx="4895474" cy="4653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defRPr sz="2800"/>
            </a:pPr>
            <a:r>
              <a:t>class App extends Component {</a:t>
            </a:r>
          </a:p>
          <a:p>
            <a:pPr>
              <a:defRPr sz="2800"/>
            </a:pPr>
            <a:r>
              <a:t>    render () {</a:t>
            </a:r>
          </a:p>
          <a:p>
            <a:pPr>
              <a:defRPr sz="2800"/>
            </a:pPr>
            <a:r>
              <a:t>        return (</a:t>
            </a:r>
          </a:p>
          <a:p>
            <a:pPr>
              <a:defRPr sz="2800"/>
            </a:pPr>
            <a:r>
              <a:t>            &lt;div className="App"&gt;</a:t>
            </a:r>
          </a:p>
          <a:p>
            <a:pPr>
              <a:defRPr sz="2800"/>
            </a:pPr>
            <a:r>
              <a:t>                &lt;h1&gt;</a:t>
            </a:r>
          </a:p>
          <a:p>
            <a:pPr>
              <a:defRPr sz="2800"/>
            </a:pPr>
            <a:r>
              <a:t>                    Hola mundo!</a:t>
            </a:r>
          </a:p>
          <a:p>
            <a:pPr>
              <a:defRPr sz="2800"/>
            </a:pPr>
            <a:r>
              <a:t>                &lt;/h1&gt;</a:t>
            </a:r>
          </a:p>
          <a:p>
            <a:pPr>
              <a:defRPr sz="2800"/>
            </a:pPr>
            <a:r>
              <a:t>            &lt;/div&gt;</a:t>
            </a:r>
          </a:p>
          <a:p>
            <a:pPr>
              <a:defRPr sz="2800"/>
            </a:pPr>
            <a:r>
              <a:t>        );</a:t>
            </a:r>
          </a:p>
          <a:p>
            <a:pPr>
              <a:defRPr sz="2800"/>
            </a:pPr>
            <a:r>
              <a:t>    }</a:t>
            </a:r>
          </a:p>
          <a:p>
            <a:pPr>
              <a:defRPr sz="2800"/>
            </a:pPr>
            <a:r>
              <a: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REACT - requisitos previos"/>
          <p:cNvSpPr txBox="1">
            <a:spLocks noGrp="1"/>
          </p:cNvSpPr>
          <p:nvPr>
            <p:ph type="title"/>
          </p:nvPr>
        </p:nvSpPr>
        <p:spPr>
          <a:prstGeom prst="rect">
            <a:avLst/>
          </a:prstGeom>
        </p:spPr>
        <p:txBody>
          <a:bodyPr/>
          <a:lstStyle/>
          <a:p>
            <a:r>
              <a:t>REACT - requisitos previos</a:t>
            </a:r>
          </a:p>
        </p:txBody>
      </p:sp>
      <p:sp>
        <p:nvSpPr>
          <p:cNvPr id="642" name="Necesitamos poder ejecutar JavaScript en nuestra máquina…"/>
          <p:cNvSpPr txBox="1">
            <a:spLocks noGrp="1"/>
          </p:cNvSpPr>
          <p:nvPr>
            <p:ph type="body" idx="1"/>
          </p:nvPr>
        </p:nvSpPr>
        <p:spPr>
          <a:xfrm>
            <a:off x="673100" y="3835400"/>
            <a:ext cx="23037800" cy="8523900"/>
          </a:xfrm>
          <a:prstGeom prst="rect">
            <a:avLst/>
          </a:prstGeom>
        </p:spPr>
        <p:txBody>
          <a:bodyPr>
            <a:normAutofit fontScale="92500"/>
          </a:bodyPr>
          <a:lstStyle/>
          <a:p>
            <a:pPr marL="368300" indent="-368300" defTabSz="528319">
              <a:spcBef>
                <a:spcPts val="4100"/>
              </a:spcBef>
              <a:buClr>
                <a:srgbClr val="535353"/>
              </a:buClr>
              <a:defRPr sz="3200"/>
            </a:pPr>
            <a:r>
              <a:t>Necesitamos poder ejecutar JavaScript en nuestra máquina</a:t>
            </a:r>
          </a:p>
          <a:p>
            <a:pPr marL="368300" indent="-368300" defTabSz="528319">
              <a:spcBef>
                <a:spcPts val="4100"/>
              </a:spcBef>
              <a:buClr>
                <a:srgbClr val="535353"/>
              </a:buClr>
              <a:defRPr sz="3200"/>
            </a:pPr>
            <a:r>
              <a:t>Instalaremos una versión reciente de Node.js (12.x o posterior) de la web oficial </a:t>
            </a:r>
            <a:r>
              <a:rPr>
                <a:hlinkClick r:id="rId2"/>
              </a:rPr>
              <a:t>https://nodejs.org/en/</a:t>
            </a:r>
          </a:p>
          <a:p>
            <a:pPr marL="368300" indent="-368300" defTabSz="528319">
              <a:spcBef>
                <a:spcPts val="4100"/>
              </a:spcBef>
              <a:buClr>
                <a:srgbClr val="535353"/>
              </a:buClr>
              <a:defRPr sz="3200"/>
            </a:pPr>
            <a:r>
              <a:t>En caso de no tener permisos para instalar software en nuestro equipo, deberemos usarlo de forma portable</a:t>
            </a:r>
          </a:p>
          <a:p>
            <a:pPr marL="839723" lvl="1" indent="-368300" defTabSz="528319">
              <a:spcBef>
                <a:spcPts val="4100"/>
              </a:spcBef>
              <a:buClr>
                <a:srgbClr val="535353"/>
              </a:buClr>
              <a:defRPr sz="3200"/>
            </a:pPr>
            <a:r>
              <a:t>Nos descargamos el zip de node de la versión que queramos, por ejemplo: </a:t>
            </a:r>
            <a:r>
              <a:rPr u="sng">
                <a:hlinkClick r:id="rId3"/>
              </a:rPr>
              <a:t>https://nodejs.org/dist/v12.18.3/</a:t>
            </a:r>
            <a:r>
              <a:t> (versión win-64.zip)</a:t>
            </a:r>
          </a:p>
          <a:p>
            <a:pPr marL="839723" lvl="1" indent="-368300" defTabSz="528319">
              <a:spcBef>
                <a:spcPts val="4100"/>
              </a:spcBef>
              <a:buClr>
                <a:srgbClr val="535353"/>
              </a:buClr>
              <a:defRPr sz="3200"/>
            </a:pPr>
            <a:r>
              <a:t>Descomprimimos el contenido y lo guardamos en una carpeta accesible</a:t>
            </a:r>
          </a:p>
          <a:p>
            <a:pPr marL="839723" lvl="1" indent="-368300" defTabSz="528319">
              <a:spcBef>
                <a:spcPts val="4100"/>
              </a:spcBef>
              <a:buClr>
                <a:srgbClr val="535353"/>
              </a:buClr>
              <a:defRPr sz="3200"/>
            </a:pPr>
            <a:r>
              <a:t>Añadimos la carpeta donde estén los ficheros descomprimidos (npm, npx etc) al PATH de nuestro sistema (editando las variables de entorno)</a:t>
            </a:r>
          </a:p>
          <a:p>
            <a:pPr marL="1311147" lvl="2" indent="-368300" defTabSz="528319">
              <a:spcBef>
                <a:spcPts val="4100"/>
              </a:spcBef>
              <a:buClr>
                <a:srgbClr val="535353"/>
              </a:buClr>
              <a:defRPr sz="3200"/>
            </a:pPr>
            <a:r>
              <a:t>Esto hace que cuando ejecutemos los comandos npm y npx desde cualquier carpeta de nuestro sistema, sepa dónde encontrar los ejecutables</a:t>
            </a:r>
          </a:p>
          <a:p>
            <a:pPr marL="368300" indent="-368300" defTabSz="528319">
              <a:spcBef>
                <a:spcPts val="4100"/>
              </a:spcBef>
              <a:buClr>
                <a:srgbClr val="535353"/>
              </a:buClr>
              <a:defRPr sz="3200"/>
            </a:pPr>
            <a:r>
              <a:t>Las dos formas de instalación dejaran listos Node.js y npm</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Componentes y elementos: Ejemplo"/>
          <p:cNvSpPr txBox="1">
            <a:spLocks noGrp="1"/>
          </p:cNvSpPr>
          <p:nvPr>
            <p:ph type="title"/>
          </p:nvPr>
        </p:nvSpPr>
        <p:spPr>
          <a:prstGeom prst="rect">
            <a:avLst/>
          </a:prstGeom>
        </p:spPr>
        <p:txBody>
          <a:bodyPr/>
          <a:lstStyle/>
          <a:p>
            <a:r>
              <a:t>Componentes y elementos: Ejemplo</a:t>
            </a:r>
          </a:p>
        </p:txBody>
      </p:sp>
      <p:sp>
        <p:nvSpPr>
          <p:cNvPr id="740" name="Con lo visto hasta ahora, vamos a rehacer nuestra web de gestión de empleados de la semana pasada, esta vez utilizando componentes de React…"/>
          <p:cNvSpPr txBox="1">
            <a:spLocks noGrp="1"/>
          </p:cNvSpPr>
          <p:nvPr>
            <p:ph type="body" idx="1"/>
          </p:nvPr>
        </p:nvSpPr>
        <p:spPr>
          <a:prstGeom prst="rect">
            <a:avLst/>
          </a:prstGeom>
        </p:spPr>
        <p:txBody>
          <a:bodyPr/>
          <a:lstStyle/>
          <a:p>
            <a:pPr>
              <a:buClr>
                <a:srgbClr val="535353"/>
              </a:buClr>
            </a:pPr>
            <a:r>
              <a:t>Con lo visto hasta ahora, vamos a rehacer nuestra web de gestión de empleados de la semana pasada, esta vez utilizando componentes de React</a:t>
            </a:r>
          </a:p>
          <a:p>
            <a:pPr>
              <a:buClr>
                <a:srgbClr val="535353"/>
              </a:buClr>
            </a:pPr>
            <a:r>
              <a:t>Para ello, crearemos un componente Table, un componente THead y un componente TBody</a:t>
            </a:r>
          </a:p>
          <a:p>
            <a:pPr>
              <a:buClr>
                <a:srgbClr val="535353"/>
              </a:buClr>
            </a:pPr>
            <a:r>
              <a:t>Ahora mismo los datos de la tabla están hardcoded. ¿Podríamos crear componentes reutilizables para crear tablas con React fácilmente? Esto requiere separar la vista del modelo (datos)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props"/>
          <p:cNvSpPr txBox="1">
            <a:spLocks noGrp="1"/>
          </p:cNvSpPr>
          <p:nvPr>
            <p:ph type="title"/>
          </p:nvPr>
        </p:nvSpPr>
        <p:spPr>
          <a:prstGeom prst="rect">
            <a:avLst/>
          </a:prstGeom>
        </p:spPr>
        <p:txBody>
          <a:bodyPr/>
          <a:lstStyle/>
          <a:p>
            <a:r>
              <a:t>props</a:t>
            </a:r>
          </a:p>
        </p:txBody>
      </p:sp>
      <p:sp>
        <p:nvSpPr>
          <p:cNvPr id="743" name="Para pasar datos (propiedades) de arriba a abajo en nuestra jerarquía de componentes, podemos utilizar los props…"/>
          <p:cNvSpPr txBox="1">
            <a:spLocks noGrp="1"/>
          </p:cNvSpPr>
          <p:nvPr>
            <p:ph type="body" idx="1"/>
          </p:nvPr>
        </p:nvSpPr>
        <p:spPr>
          <a:prstGeom prst="rect">
            <a:avLst/>
          </a:prstGeom>
        </p:spPr>
        <p:txBody>
          <a:bodyPr/>
          <a:lstStyle/>
          <a:p>
            <a:pPr marL="437356" indent="-437356" defTabSz="627379">
              <a:spcBef>
                <a:spcPts val="4900"/>
              </a:spcBef>
              <a:buClr>
                <a:srgbClr val="535353"/>
              </a:buClr>
              <a:defRPr sz="3800"/>
            </a:pPr>
            <a:r>
              <a:t>Para pasar datos (propiedades) de arriba a abajo en nuestra jerarquía de componentes, podemos utilizar los props</a:t>
            </a:r>
          </a:p>
          <a:p>
            <a:pPr marL="437356" indent="-437356" defTabSz="627379">
              <a:spcBef>
                <a:spcPts val="4900"/>
              </a:spcBef>
              <a:buClr>
                <a:srgbClr val="535353"/>
              </a:buClr>
              <a:defRPr sz="3800"/>
            </a:pPr>
            <a:r>
              <a:t>En la clase padre, pasamos los props de la forma:</a:t>
            </a:r>
          </a:p>
          <a:p>
            <a:pPr marL="437356" indent="-437356" defTabSz="627379">
              <a:spcBef>
                <a:spcPts val="4900"/>
              </a:spcBef>
              <a:buClr>
                <a:srgbClr val="535353"/>
              </a:buClr>
              <a:defRPr sz="3800"/>
            </a:pPr>
            <a:endParaRPr/>
          </a:p>
          <a:p>
            <a:pPr marL="437356" indent="-437356" defTabSz="627379">
              <a:spcBef>
                <a:spcPts val="4900"/>
              </a:spcBef>
              <a:buClr>
                <a:srgbClr val="535353"/>
              </a:buClr>
              <a:defRPr sz="3800"/>
            </a:pPr>
            <a:endParaRPr/>
          </a:p>
          <a:p>
            <a:pPr marL="437356" indent="-437356" defTabSz="627379">
              <a:spcBef>
                <a:spcPts val="4900"/>
              </a:spcBef>
              <a:buClr>
                <a:srgbClr val="535353"/>
              </a:buClr>
              <a:defRPr sz="3800"/>
            </a:pPr>
            <a:r>
              <a:t>En la clase hija, accedemos al props mediante props (si es un componente stateless) o this.props (si es una clase)</a:t>
            </a:r>
          </a:p>
          <a:p>
            <a:pPr marL="437356" indent="-437356" defTabSz="627379">
              <a:spcBef>
                <a:spcPts val="4900"/>
              </a:spcBef>
              <a:buClr>
                <a:srgbClr val="535353"/>
              </a:buClr>
              <a:defRPr sz="3800"/>
            </a:pPr>
            <a:endParaRPr/>
          </a:p>
          <a:p>
            <a:pPr marL="0" indent="0" defTabSz="627379">
              <a:spcBef>
                <a:spcPts val="4900"/>
              </a:spcBef>
              <a:buSzTx/>
              <a:buNone/>
              <a:defRPr sz="3800"/>
            </a:pPr>
            <a:endParaRPr/>
          </a:p>
        </p:txBody>
      </p:sp>
      <p:sp>
        <p:nvSpPr>
          <p:cNvPr id="744" name="const EnvoltorioTexto = (props) =&gt; {…"/>
          <p:cNvSpPr txBox="1"/>
          <p:nvPr/>
        </p:nvSpPr>
        <p:spPr>
          <a:xfrm>
            <a:off x="14520926" y="9791462"/>
            <a:ext cx="6364407" cy="3840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defRPr sz="3200"/>
            </a:pPr>
            <a:r>
              <a:t>const EnvoltorioTexto = (props) =&gt; {</a:t>
            </a:r>
          </a:p>
          <a:p>
            <a:pPr>
              <a:defRPr sz="3200"/>
            </a:pPr>
            <a:r>
              <a:t>   return (</a:t>
            </a:r>
          </a:p>
          <a:p>
            <a:pPr>
              <a:defRPr sz="3200"/>
            </a:pPr>
            <a:r>
              <a:t>        &lt;p&gt;{props.txt}&lt;/p&gt;</a:t>
            </a:r>
          </a:p>
          <a:p>
            <a:pPr>
              <a:defRPr sz="3200"/>
            </a:pPr>
            <a:r>
              <a:t>    );</a:t>
            </a:r>
          </a:p>
          <a:p>
            <a:pPr>
              <a:defRPr sz="3200"/>
            </a:pPr>
            <a:endParaRPr/>
          </a:p>
          <a:p>
            <a:pPr>
              <a:defRPr sz="3200"/>
            </a:pPr>
            <a:r>
              <a:t>};</a:t>
            </a:r>
          </a:p>
          <a:p>
            <a:pPr>
              <a:defRPr sz="3200"/>
            </a:pPr>
            <a:r>
              <a:t>export default EnvoltorioTexto;</a:t>
            </a:r>
          </a:p>
        </p:txBody>
      </p:sp>
      <p:sp>
        <p:nvSpPr>
          <p:cNvPr id="745" name="render () {…"/>
          <p:cNvSpPr txBox="1"/>
          <p:nvPr/>
        </p:nvSpPr>
        <p:spPr>
          <a:xfrm>
            <a:off x="14855590" y="5623559"/>
            <a:ext cx="6402905" cy="2468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defRPr sz="3200"/>
            </a:pPr>
            <a:r>
              <a:t>render () {</a:t>
            </a:r>
          </a:p>
          <a:p>
            <a:pPr>
              <a:defRPr sz="3200"/>
            </a:pPr>
            <a:r>
              <a:t>   return (</a:t>
            </a:r>
          </a:p>
          <a:p>
            <a:pPr>
              <a:defRPr sz="3200"/>
            </a:pPr>
            <a:r>
              <a:t>        &lt;EnvoltorioTexto txt={‘Hola’}/&gt;</a:t>
            </a:r>
          </a:p>
          <a:p>
            <a:pPr>
              <a:defRPr sz="3200"/>
            </a:pPr>
            <a:r>
              <a:t>    );</a:t>
            </a:r>
          </a:p>
          <a:p>
            <a:pPr>
              <a:defRPr sz="3200"/>
            </a:pPr>
            <a:r>
              <a: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Componentes y elementos: Ejemplo con props"/>
          <p:cNvSpPr txBox="1">
            <a:spLocks noGrp="1"/>
          </p:cNvSpPr>
          <p:nvPr>
            <p:ph type="title"/>
          </p:nvPr>
        </p:nvSpPr>
        <p:spPr>
          <a:prstGeom prst="rect">
            <a:avLst/>
          </a:prstGeom>
        </p:spPr>
        <p:txBody>
          <a:bodyPr/>
          <a:lstStyle/>
          <a:p>
            <a:r>
              <a:rPr dirty="0" err="1"/>
              <a:t>Componentes</a:t>
            </a:r>
            <a:r>
              <a:rPr dirty="0"/>
              <a:t> y </a:t>
            </a:r>
            <a:r>
              <a:rPr dirty="0" err="1"/>
              <a:t>elementos</a:t>
            </a:r>
            <a:r>
              <a:rPr dirty="0"/>
              <a:t>: </a:t>
            </a:r>
            <a:r>
              <a:rPr dirty="0" err="1"/>
              <a:t>Ejemplo</a:t>
            </a:r>
            <a:r>
              <a:rPr dirty="0"/>
              <a:t> con props</a:t>
            </a:r>
          </a:p>
        </p:txBody>
      </p:sp>
      <p:sp>
        <p:nvSpPr>
          <p:cNvPr id="748" name="Implementemos props en el ejercicio anterior para que nuestros componentes separen vista de modelo y sean totalmente reutilizables…"/>
          <p:cNvSpPr txBox="1">
            <a:spLocks noGrp="1"/>
          </p:cNvSpPr>
          <p:nvPr>
            <p:ph type="body" idx="1"/>
          </p:nvPr>
        </p:nvSpPr>
        <p:spPr>
          <a:prstGeom prst="rect">
            <a:avLst/>
          </a:prstGeom>
        </p:spPr>
        <p:txBody>
          <a:bodyPr/>
          <a:lstStyle/>
          <a:p>
            <a:pPr>
              <a:buClr>
                <a:srgbClr val="535353"/>
              </a:buClr>
            </a:pPr>
            <a:r>
              <a:t>Implementemos props en el ejercicio anterior para que nuestros componentes separen vista de modelo y sean totalmente reutilizables</a:t>
            </a:r>
          </a:p>
          <a:p>
            <a:pPr>
              <a:buClr>
                <a:srgbClr val="535353"/>
              </a:buClr>
            </a:pPr>
            <a:r>
              <a:t>En nuestro App (componente principal) creamos un Array con los datos de los empleados, y se los pasamos a los componentes inferiores para que dibujen los datos del array</a:t>
            </a:r>
          </a:p>
          <a:p>
            <a:pPr>
              <a:buClr>
                <a:srgbClr val="535353"/>
              </a:buClr>
            </a:pPr>
            <a:r>
              <a:t>Desde los componentes hijo, recibimos los datos a través de los props</a:t>
            </a:r>
          </a:p>
          <a:p>
            <a:pPr>
              <a:buClr>
                <a:srgbClr val="535353"/>
              </a:buClr>
            </a:pPr>
            <a:r>
              <a:t>Iteramos por los datos para generar las filas de la columna</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State"/>
          <p:cNvSpPr txBox="1">
            <a:spLocks noGrp="1"/>
          </p:cNvSpPr>
          <p:nvPr>
            <p:ph type="title"/>
          </p:nvPr>
        </p:nvSpPr>
        <p:spPr>
          <a:prstGeom prst="rect">
            <a:avLst/>
          </a:prstGeom>
        </p:spPr>
        <p:txBody>
          <a:bodyPr/>
          <a:lstStyle/>
          <a:p>
            <a:r>
              <a:t>State</a:t>
            </a:r>
          </a:p>
        </p:txBody>
      </p:sp>
      <p:sp>
        <p:nvSpPr>
          <p:cNvPr id="751" name="Con los props estamos limitados a una comunicación unidireccional…"/>
          <p:cNvSpPr txBox="1">
            <a:spLocks noGrp="1"/>
          </p:cNvSpPr>
          <p:nvPr>
            <p:ph type="body" sz="half" idx="1"/>
          </p:nvPr>
        </p:nvSpPr>
        <p:spPr>
          <a:xfrm>
            <a:off x="673100" y="3835400"/>
            <a:ext cx="14095703" cy="8864600"/>
          </a:xfrm>
          <a:prstGeom prst="rect">
            <a:avLst/>
          </a:prstGeom>
        </p:spPr>
        <p:txBody>
          <a:bodyPr>
            <a:normAutofit lnSpcReduction="10000"/>
          </a:bodyPr>
          <a:lstStyle/>
          <a:p>
            <a:pPr marL="414337" indent="-414337" defTabSz="594360">
              <a:spcBef>
                <a:spcPts val="4600"/>
              </a:spcBef>
              <a:buClr>
                <a:srgbClr val="535353"/>
              </a:buClr>
              <a:defRPr sz="3600"/>
            </a:pPr>
            <a:r>
              <a:t>Con los props estamos limitados a una comunicación unidireccional</a:t>
            </a:r>
          </a:p>
          <a:p>
            <a:pPr marL="414337" indent="-414337" defTabSz="594360">
              <a:spcBef>
                <a:spcPts val="4600"/>
              </a:spcBef>
              <a:buClr>
                <a:srgbClr val="535353"/>
              </a:buClr>
              <a:defRPr sz="3600"/>
            </a:pPr>
            <a:r>
              <a:t>Tenemos complicado borrar datos de la tabla de empleados desde los componentes hijo, ya que los datos están definidos en el componente App</a:t>
            </a:r>
          </a:p>
          <a:p>
            <a:pPr marL="414337" indent="-414337" defTabSz="594360">
              <a:spcBef>
                <a:spcPts val="4600"/>
              </a:spcBef>
              <a:buClr>
                <a:srgbClr val="535353"/>
              </a:buClr>
              <a:defRPr sz="3600"/>
            </a:pPr>
            <a:r>
              <a:t>Esta vez, almacenaremos los datos en el state del componente App (en lugar de un array arbitrario)</a:t>
            </a:r>
          </a:p>
          <a:p>
            <a:pPr marL="414337" indent="-414337" defTabSz="594360">
              <a:spcBef>
                <a:spcPts val="4600"/>
              </a:spcBef>
              <a:buClr>
                <a:srgbClr val="535353"/>
              </a:buClr>
              <a:defRPr sz="3600"/>
            </a:pPr>
            <a:r>
              <a:t>Cuando queramos modificar el state de un componente, utilizaremos el método this.setState() de dicho componente</a:t>
            </a:r>
          </a:p>
          <a:p>
            <a:pPr marL="944689" lvl="1" indent="-414337" defTabSz="594360">
              <a:spcBef>
                <a:spcPts val="4600"/>
              </a:spcBef>
              <a:buClr>
                <a:srgbClr val="535353"/>
              </a:buClr>
              <a:defRPr sz="3600"/>
            </a:pPr>
            <a:r>
              <a:t>Esto habilita que, si estamos pintando de alguna forma los datos de su state, la vista se refresca automáticamente para reflejar los nuevos datos</a:t>
            </a:r>
          </a:p>
        </p:txBody>
      </p:sp>
      <p:sp>
        <p:nvSpPr>
          <p:cNvPr id="752" name="class App extends Component {…"/>
          <p:cNvSpPr txBox="1"/>
          <p:nvPr/>
        </p:nvSpPr>
        <p:spPr>
          <a:xfrm>
            <a:off x="16006922" y="5702300"/>
            <a:ext cx="6361473" cy="513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class App extends Component {</a:t>
            </a:r>
          </a:p>
          <a:p>
            <a:pPr>
              <a:defRPr sz="3800"/>
            </a:pPr>
            <a:r>
              <a:t>  state = {</a:t>
            </a:r>
          </a:p>
          <a:p>
            <a:pPr>
              <a:defRPr sz="3800"/>
            </a:pPr>
            <a:r>
              <a:t>    empleados: []</a:t>
            </a:r>
          </a:p>
          <a:p>
            <a:pPr>
              <a:defRPr sz="3800"/>
            </a:pPr>
            <a:r>
              <a:t>  }</a:t>
            </a:r>
          </a:p>
          <a:p>
            <a:pPr>
              <a:defRPr sz="3800"/>
            </a:pPr>
            <a:r>
              <a:t>  // …</a:t>
            </a:r>
          </a:p>
          <a:p>
            <a:pPr>
              <a:defRPr sz="3800"/>
            </a:pPr>
            <a:r>
              <a:t>  render() {</a:t>
            </a:r>
          </a:p>
          <a:p>
            <a:pPr>
              <a:defRPr sz="3800"/>
            </a:pPr>
            <a:r>
              <a:t>    //…</a:t>
            </a:r>
          </a:p>
          <a:p>
            <a:pPr>
              <a:defRPr sz="3800"/>
            </a:pPr>
            <a:r>
              <a:t>  }</a:t>
            </a:r>
          </a:p>
          <a:p>
            <a:pPr>
              <a:defRPr sz="3800"/>
            </a:pP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05891" y="1967345"/>
            <a:ext cx="20892654" cy="10864513"/>
          </a:xfrm>
          <a:prstGeom prst="rect">
            <a:avLst/>
          </a:prstGeom>
        </p:spPr>
        <p:txBody>
          <a:bodyPr wrap="square">
            <a:spAutoFit/>
          </a:bodyPr>
          <a:lstStyle/>
          <a:p>
            <a:pPr marL="914400" indent="-914400">
              <a:buFont typeface="+mj-lt"/>
              <a:buAutoNum type="arabicPeriod"/>
            </a:pPr>
            <a:endParaRPr lang="en-GB" dirty="0" smtClean="0"/>
          </a:p>
          <a:p>
            <a:pPr marL="914400" indent="-914400">
              <a:buFont typeface="+mj-lt"/>
              <a:buAutoNum type="arabicPeriod"/>
            </a:pPr>
            <a:r>
              <a:rPr lang="en-GB" dirty="0" err="1" smtClean="0"/>
              <a:t>Instalando</a:t>
            </a:r>
            <a:r>
              <a:rPr lang="en-GB" dirty="0" smtClean="0"/>
              <a:t> Node.js  </a:t>
            </a:r>
            <a:r>
              <a:rPr lang="en-GB" dirty="0" smtClean="0">
                <a:hlinkClick r:id="rId2"/>
              </a:rPr>
              <a:t>https</a:t>
            </a:r>
            <a:r>
              <a:rPr lang="en-GB" dirty="0" smtClean="0">
                <a:hlinkClick r:id="rId2"/>
              </a:rPr>
              <a:t>://nodejs.org/en/download</a:t>
            </a:r>
            <a:r>
              <a:rPr lang="en-GB" dirty="0" smtClean="0">
                <a:hlinkClick r:id="rId2"/>
              </a:rPr>
              <a:t>/</a:t>
            </a:r>
            <a:endParaRPr lang="en-GB" dirty="0" smtClean="0"/>
          </a:p>
          <a:p>
            <a:pPr marL="914400" indent="-914400"/>
            <a:r>
              <a:rPr lang="es-ES" dirty="0" err="1" smtClean="0"/>
              <a:t>Npm</a:t>
            </a:r>
            <a:r>
              <a:rPr lang="es-ES" dirty="0" smtClean="0"/>
              <a:t> – </a:t>
            </a:r>
            <a:r>
              <a:rPr lang="es-ES" dirty="0" err="1" smtClean="0"/>
              <a:t>Node</a:t>
            </a:r>
            <a:r>
              <a:rPr lang="es-ES" dirty="0" smtClean="0"/>
              <a:t> </a:t>
            </a:r>
            <a:r>
              <a:rPr lang="es-ES" dirty="0" err="1" smtClean="0"/>
              <a:t>package</a:t>
            </a:r>
            <a:r>
              <a:rPr lang="es-ES" dirty="0" smtClean="0"/>
              <a:t> manager viene con </a:t>
            </a:r>
            <a:r>
              <a:rPr lang="es-ES" dirty="0" err="1" smtClean="0"/>
              <a:t>node</a:t>
            </a:r>
            <a:r>
              <a:rPr lang="es-ES" dirty="0" smtClean="0"/>
              <a:t>, necesitamos instalar</a:t>
            </a:r>
            <a:r>
              <a:rPr lang="en-GB" dirty="0" smtClean="0"/>
              <a:t> </a:t>
            </a:r>
            <a:r>
              <a:rPr lang="en-GB" dirty="0" smtClean="0"/>
              <a:t>create-react-app</a:t>
            </a:r>
          </a:p>
          <a:p>
            <a:pPr marL="914400" indent="-914400">
              <a:buFont typeface="+mj-lt"/>
              <a:buAutoNum type="arabicPeriod" startAt="2"/>
            </a:pPr>
            <a:r>
              <a:rPr lang="en-GB" dirty="0" err="1" smtClean="0"/>
              <a:t>npm</a:t>
            </a:r>
            <a:r>
              <a:rPr lang="en-GB" dirty="0" smtClean="0"/>
              <a:t> </a:t>
            </a:r>
            <a:r>
              <a:rPr lang="en-GB" dirty="0" smtClean="0"/>
              <a:t>install -g </a:t>
            </a:r>
            <a:r>
              <a:rPr lang="en-GB" dirty="0" smtClean="0"/>
              <a:t>create-react-app.</a:t>
            </a:r>
          </a:p>
          <a:p>
            <a:pPr marL="914400" indent="-914400">
              <a:buFont typeface="+mj-lt"/>
              <a:buAutoNum type="arabicPeriod" startAt="2"/>
            </a:pPr>
            <a:r>
              <a:rPr lang="en-GB" dirty="0" err="1" smtClean="0"/>
              <a:t>npx</a:t>
            </a:r>
            <a:r>
              <a:rPr lang="en-GB" dirty="0" smtClean="0"/>
              <a:t> create-react-app </a:t>
            </a:r>
            <a:r>
              <a:rPr lang="en-GB" dirty="0" smtClean="0"/>
              <a:t>my1stapp</a:t>
            </a:r>
          </a:p>
          <a:p>
            <a:pPr marL="914400" indent="-914400">
              <a:buFont typeface="+mj-lt"/>
              <a:buAutoNum type="arabicPeriod" startAt="2"/>
            </a:pPr>
            <a:r>
              <a:rPr lang="es-ES" dirty="0" err="1" smtClean="0"/>
              <a:t>npm</a:t>
            </a:r>
            <a:r>
              <a:rPr lang="es-ES" dirty="0" smtClean="0"/>
              <a:t> </a:t>
            </a:r>
            <a:r>
              <a:rPr lang="es-ES" dirty="0" err="1" smtClean="0"/>
              <a:t>start</a:t>
            </a:r>
            <a:endParaRPr lang="en-GB" dirty="0" smtClean="0"/>
          </a:p>
          <a:p>
            <a:pPr marL="914400" indent="-914400">
              <a:buFont typeface="+mj-lt"/>
              <a:buAutoNum type="arabicPeriod" startAt="2"/>
            </a:pPr>
            <a:r>
              <a:rPr lang="es-ES" dirty="0" err="1" smtClean="0"/>
              <a:t>cd</a:t>
            </a:r>
            <a:r>
              <a:rPr lang="es-ES" dirty="0" smtClean="0"/>
              <a:t> </a:t>
            </a:r>
            <a:r>
              <a:rPr lang="es-ES" dirty="0" smtClean="0"/>
              <a:t>my1stapp</a:t>
            </a:r>
          </a:p>
          <a:p>
            <a:pPr marL="914400" indent="-914400">
              <a:buFont typeface="+mj-lt"/>
              <a:buAutoNum type="arabicPeriod" startAt="2"/>
            </a:pPr>
            <a:r>
              <a:rPr lang="es-ES" dirty="0" smtClean="0"/>
              <a:t>Leer el fichero: </a:t>
            </a:r>
            <a:r>
              <a:rPr lang="es-ES" dirty="0" smtClean="0"/>
              <a:t>README.md</a:t>
            </a:r>
          </a:p>
          <a:p>
            <a:pPr marL="914400" indent="-914400">
              <a:buFont typeface="+mj-lt"/>
              <a:buAutoNum type="arabicPeriod" startAt="2"/>
            </a:pPr>
            <a:r>
              <a:rPr lang="es-ES" dirty="0" err="1" smtClean="0"/>
              <a:t>npm</a:t>
            </a:r>
            <a:r>
              <a:rPr lang="es-ES" dirty="0" smtClean="0"/>
              <a:t> </a:t>
            </a:r>
            <a:r>
              <a:rPr lang="es-ES" dirty="0" err="1" smtClean="0"/>
              <a:t>start</a:t>
            </a:r>
            <a:r>
              <a:rPr lang="es-ES" dirty="0" smtClean="0"/>
              <a:t> </a:t>
            </a:r>
            <a:r>
              <a:rPr lang="es-ES" dirty="0" smtClean="0"/>
              <a:t/>
            </a:r>
            <a:br>
              <a:rPr lang="es-ES" dirty="0" smtClean="0"/>
            </a:br>
            <a:r>
              <a:rPr lang="es-ES" dirty="0" smtClean="0"/>
              <a:t>(para lanzar)</a:t>
            </a:r>
          </a:p>
          <a:p>
            <a:pPr marL="914400" indent="-914400">
              <a:buFont typeface="+mj-lt"/>
              <a:buAutoNum type="arabicPeriod" startAt="2"/>
            </a:pPr>
            <a:endParaRPr lang="es-ES" dirty="0" smtClean="0"/>
          </a:p>
          <a:p>
            <a:pPr marL="914400" indent="-914400">
              <a:buFont typeface="+mj-lt"/>
              <a:buAutoNum type="arabicPeriod" startAt="2"/>
            </a:pPr>
            <a:endParaRPr lang="es-ES" dirty="0" smtClean="0"/>
          </a:p>
          <a:p>
            <a:pPr marL="914400" indent="-914400"/>
            <a:r>
              <a:rPr lang="en-GB" dirty="0" smtClean="0">
                <a:hlinkClick r:id="rId3"/>
              </a:rPr>
              <a:t>Ref: https</a:t>
            </a:r>
            <a:r>
              <a:rPr lang="en-GB" dirty="0" smtClean="0">
                <a:hlinkClick r:id="rId3"/>
              </a:rPr>
              <a:t>://</a:t>
            </a:r>
            <a:r>
              <a:rPr lang="en-GB" dirty="0" smtClean="0">
                <a:hlinkClick r:id="rId3"/>
              </a:rPr>
              <a:t>www.youtube.com/watch?v=o2bmbfOdttE</a:t>
            </a:r>
            <a:r>
              <a:rPr lang="en-GB" dirty="0" smtClean="0"/>
              <a:t> </a:t>
            </a:r>
            <a:endParaRPr lang="en-GB" dirty="0"/>
          </a:p>
        </p:txBody>
      </p:sp>
      <p:sp>
        <p:nvSpPr>
          <p:cNvPr id="4" name="Componentes y elementos: Ejemplo con props"/>
          <p:cNvSpPr txBox="1">
            <a:spLocks noGrp="1"/>
          </p:cNvSpPr>
          <p:nvPr>
            <p:ph type="title"/>
          </p:nvPr>
        </p:nvSpPr>
        <p:spPr>
          <a:xfrm>
            <a:off x="673100" y="0"/>
            <a:ext cx="23050500" cy="3429000"/>
          </a:xfrm>
          <a:prstGeom prst="rect">
            <a:avLst/>
          </a:prstGeom>
        </p:spPr>
        <p:txBody>
          <a:bodyPr/>
          <a:lstStyle/>
          <a:p>
            <a:r>
              <a:rPr lang="es-ES" dirty="0" smtClean="0">
                <a:solidFill>
                  <a:srgbClr val="FF0000"/>
                </a:solidFill>
              </a:rPr>
              <a:t>PRACTICA REACT con NPM (</a:t>
            </a:r>
            <a:r>
              <a:rPr lang="es-ES" dirty="0" err="1" smtClean="0">
                <a:solidFill>
                  <a:srgbClr val="FF0000"/>
                </a:solidFill>
              </a:rPr>
              <a:t>nODE</a:t>
            </a:r>
            <a:r>
              <a:rPr lang="es-ES" dirty="0" smtClean="0">
                <a:solidFill>
                  <a:srgbClr val="FF0000"/>
                </a:solidFill>
              </a:rPr>
              <a:t>)</a:t>
            </a:r>
            <a:endParaRPr dirty="0">
              <a:solidFill>
                <a:srgbClr val="FF0000"/>
              </a:solidFill>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omponentes y elementos: Ejemplo con state"/>
          <p:cNvSpPr txBox="1">
            <a:spLocks noGrp="1"/>
          </p:cNvSpPr>
          <p:nvPr>
            <p:ph type="title"/>
          </p:nvPr>
        </p:nvSpPr>
        <p:spPr>
          <a:prstGeom prst="rect">
            <a:avLst/>
          </a:prstGeom>
        </p:spPr>
        <p:txBody>
          <a:bodyPr/>
          <a:lstStyle/>
          <a:p>
            <a:r>
              <a:t>Componentes y elementos: Ejemplo con state</a:t>
            </a:r>
          </a:p>
        </p:txBody>
      </p:sp>
      <p:sp>
        <p:nvSpPr>
          <p:cNvPr id="755" name="Esta vez utilizando state y props, podemos eliminar datos de la tabla…"/>
          <p:cNvSpPr txBox="1">
            <a:spLocks noGrp="1"/>
          </p:cNvSpPr>
          <p:nvPr>
            <p:ph type="body" idx="1"/>
          </p:nvPr>
        </p:nvSpPr>
        <p:spPr>
          <a:prstGeom prst="rect">
            <a:avLst/>
          </a:prstGeom>
        </p:spPr>
        <p:txBody>
          <a:bodyPr/>
          <a:lstStyle/>
          <a:p>
            <a:pPr>
              <a:buClr>
                <a:srgbClr val="535353"/>
              </a:buClr>
            </a:pPr>
            <a:r>
              <a:rPr dirty="0" err="1"/>
              <a:t>Esta</a:t>
            </a:r>
            <a:r>
              <a:rPr dirty="0"/>
              <a:t> </a:t>
            </a:r>
            <a:r>
              <a:rPr dirty="0" err="1"/>
              <a:t>vez</a:t>
            </a:r>
            <a:r>
              <a:rPr dirty="0"/>
              <a:t> </a:t>
            </a:r>
            <a:r>
              <a:rPr dirty="0" err="1"/>
              <a:t>utilizando</a:t>
            </a:r>
            <a:r>
              <a:rPr dirty="0"/>
              <a:t> state y props, </a:t>
            </a:r>
            <a:r>
              <a:rPr dirty="0" err="1"/>
              <a:t>podemos</a:t>
            </a:r>
            <a:r>
              <a:rPr dirty="0"/>
              <a:t> </a:t>
            </a:r>
            <a:r>
              <a:rPr dirty="0" err="1"/>
              <a:t>eliminar</a:t>
            </a:r>
            <a:r>
              <a:rPr dirty="0"/>
              <a:t> </a:t>
            </a:r>
            <a:r>
              <a:rPr dirty="0" err="1"/>
              <a:t>datos</a:t>
            </a:r>
            <a:r>
              <a:rPr dirty="0"/>
              <a:t> de la </a:t>
            </a:r>
            <a:r>
              <a:rPr dirty="0" err="1"/>
              <a:t>tabla</a:t>
            </a:r>
            <a:endParaRPr dirty="0"/>
          </a:p>
          <a:p>
            <a:pPr>
              <a:buClr>
                <a:srgbClr val="535353"/>
              </a:buClr>
            </a:pPr>
            <a:r>
              <a:rPr dirty="0" err="1"/>
              <a:t>Además</a:t>
            </a:r>
            <a:r>
              <a:rPr dirty="0"/>
              <a:t>, </a:t>
            </a:r>
            <a:r>
              <a:rPr dirty="0" err="1"/>
              <a:t>creamos</a:t>
            </a:r>
            <a:r>
              <a:rPr dirty="0"/>
              <a:t> el </a:t>
            </a:r>
            <a:r>
              <a:rPr dirty="0" err="1"/>
              <a:t>formulario</a:t>
            </a:r>
            <a:r>
              <a:rPr dirty="0"/>
              <a:t> </a:t>
            </a:r>
            <a:r>
              <a:rPr dirty="0" err="1"/>
              <a:t>para</a:t>
            </a:r>
            <a:r>
              <a:rPr dirty="0"/>
              <a:t> </a:t>
            </a:r>
            <a:r>
              <a:rPr dirty="0" err="1"/>
              <a:t>añadir</a:t>
            </a:r>
            <a:r>
              <a:rPr dirty="0"/>
              <a:t> </a:t>
            </a:r>
            <a:r>
              <a:rPr dirty="0" err="1"/>
              <a:t>nuevos</a:t>
            </a:r>
            <a:r>
              <a:rPr dirty="0"/>
              <a:t> </a:t>
            </a:r>
            <a:r>
              <a:rPr dirty="0" err="1"/>
              <a:t>datos</a:t>
            </a:r>
            <a:r>
              <a:rPr dirty="0"/>
              <a:t> y de </a:t>
            </a:r>
            <a:r>
              <a:rPr dirty="0" err="1"/>
              <a:t>esta</a:t>
            </a:r>
            <a:r>
              <a:rPr dirty="0"/>
              <a:t> forma </a:t>
            </a:r>
            <a:r>
              <a:rPr dirty="0" err="1"/>
              <a:t>completar</a:t>
            </a:r>
            <a:r>
              <a:rPr dirty="0"/>
              <a:t> el </a:t>
            </a:r>
            <a:r>
              <a:rPr dirty="0" err="1"/>
              <a:t>ejemplo</a:t>
            </a:r>
            <a:endParaRPr dirty="0"/>
          </a:p>
          <a:p>
            <a:pPr>
              <a:buClr>
                <a:srgbClr val="535353"/>
              </a:buClr>
            </a:pPr>
            <a:r>
              <a:rPr dirty="0" err="1"/>
              <a:t>Podéis</a:t>
            </a:r>
            <a:r>
              <a:rPr dirty="0"/>
              <a:t> </a:t>
            </a:r>
            <a:r>
              <a:rPr dirty="0" err="1"/>
              <a:t>consultar</a:t>
            </a:r>
            <a:r>
              <a:rPr dirty="0"/>
              <a:t> la </a:t>
            </a:r>
            <a:r>
              <a:rPr dirty="0" err="1"/>
              <a:t>solución</a:t>
            </a:r>
            <a:r>
              <a:rPr dirty="0"/>
              <a:t> en </a:t>
            </a:r>
            <a:r>
              <a:rPr u="sng" dirty="0" err="1">
                <a:hlinkClick r:id="rId2"/>
              </a:rPr>
              <a:t>este</a:t>
            </a:r>
            <a:r>
              <a:rPr dirty="0"/>
              <a:t> enlace</a:t>
            </a:r>
          </a:p>
          <a:p>
            <a:pPr lvl="1">
              <a:buClr>
                <a:srgbClr val="535353"/>
              </a:buClr>
            </a:pPr>
            <a:r>
              <a:rPr dirty="0" err="1"/>
              <a:t>Recordad</a:t>
            </a:r>
            <a:r>
              <a:rPr dirty="0"/>
              <a:t> </a:t>
            </a:r>
            <a:r>
              <a:rPr dirty="0" err="1"/>
              <a:t>hacer</a:t>
            </a:r>
            <a:r>
              <a:rPr dirty="0"/>
              <a:t> un </a:t>
            </a:r>
            <a:r>
              <a:rPr dirty="0" err="1">
                <a:latin typeface="Gill Sans"/>
                <a:ea typeface="Gill Sans"/>
                <a:cs typeface="Gill Sans"/>
                <a:sym typeface="Gill Sans"/>
              </a:rPr>
              <a:t>npm</a:t>
            </a:r>
            <a:r>
              <a:rPr dirty="0">
                <a:latin typeface="Gill Sans"/>
                <a:ea typeface="Gill Sans"/>
                <a:cs typeface="Gill Sans"/>
                <a:sym typeface="Gill Sans"/>
              </a:rPr>
              <a:t> </a:t>
            </a:r>
            <a:r>
              <a:rPr dirty="0" err="1">
                <a:latin typeface="Gill Sans"/>
                <a:ea typeface="Gill Sans"/>
                <a:cs typeface="Gill Sans"/>
                <a:sym typeface="Gill Sans"/>
              </a:rPr>
              <a:t>i</a:t>
            </a:r>
            <a:r>
              <a:rPr dirty="0"/>
              <a:t> </a:t>
            </a:r>
            <a:r>
              <a:rPr dirty="0" err="1"/>
              <a:t>desde</a:t>
            </a:r>
            <a:r>
              <a:rPr dirty="0"/>
              <a:t> la </a:t>
            </a:r>
            <a:r>
              <a:rPr dirty="0" err="1"/>
              <a:t>carpeta</a:t>
            </a:r>
            <a:r>
              <a:rPr dirty="0"/>
              <a:t> del </a:t>
            </a:r>
            <a:r>
              <a:rPr dirty="0" err="1"/>
              <a:t>proyecto</a:t>
            </a:r>
            <a:r>
              <a:rPr dirty="0"/>
              <a:t> </a:t>
            </a:r>
            <a:r>
              <a:rPr dirty="0" err="1"/>
              <a:t>para</a:t>
            </a:r>
            <a:r>
              <a:rPr dirty="0"/>
              <a:t> </a:t>
            </a:r>
            <a:r>
              <a:rPr dirty="0" err="1"/>
              <a:t>instalar</a:t>
            </a:r>
            <a:r>
              <a:rPr dirty="0"/>
              <a:t> </a:t>
            </a:r>
            <a:r>
              <a:rPr dirty="0" err="1"/>
              <a:t>sus</a:t>
            </a:r>
            <a:r>
              <a:rPr dirty="0"/>
              <a:t> </a:t>
            </a:r>
            <a:r>
              <a:rPr dirty="0" err="1"/>
              <a:t>dependencias</a:t>
            </a:r>
            <a:endParaRPr dirty="0"/>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omponentes y elementos: Ejemplo con state"/>
          <p:cNvSpPr txBox="1">
            <a:spLocks noGrp="1"/>
          </p:cNvSpPr>
          <p:nvPr>
            <p:ph type="title"/>
          </p:nvPr>
        </p:nvSpPr>
        <p:spPr>
          <a:prstGeom prst="rect">
            <a:avLst/>
          </a:prstGeom>
        </p:spPr>
        <p:txBody>
          <a:bodyPr/>
          <a:lstStyle/>
          <a:p>
            <a:r>
              <a:t>Componentes y elementos: Ejemplo con state</a:t>
            </a:r>
          </a:p>
        </p:txBody>
      </p:sp>
      <p:sp>
        <p:nvSpPr>
          <p:cNvPr id="755" name="Esta vez utilizando state y props, podemos eliminar datos de la tabla…"/>
          <p:cNvSpPr txBox="1">
            <a:spLocks noGrp="1"/>
          </p:cNvSpPr>
          <p:nvPr>
            <p:ph type="body" idx="1"/>
          </p:nvPr>
        </p:nvSpPr>
        <p:spPr>
          <a:prstGeom prst="rect">
            <a:avLst/>
          </a:prstGeom>
        </p:spPr>
        <p:txBody>
          <a:bodyPr/>
          <a:lstStyle/>
          <a:p>
            <a:pPr>
              <a:buClr>
                <a:srgbClr val="535353"/>
              </a:buClr>
            </a:pPr>
            <a:r>
              <a:rPr dirty="0" err="1"/>
              <a:t>Esta</a:t>
            </a:r>
            <a:r>
              <a:rPr dirty="0"/>
              <a:t> </a:t>
            </a:r>
            <a:r>
              <a:rPr dirty="0" err="1"/>
              <a:t>vez</a:t>
            </a:r>
            <a:r>
              <a:rPr dirty="0"/>
              <a:t> </a:t>
            </a:r>
            <a:r>
              <a:rPr dirty="0" err="1"/>
              <a:t>utilizando</a:t>
            </a:r>
            <a:r>
              <a:rPr dirty="0"/>
              <a:t> state y props, </a:t>
            </a:r>
            <a:r>
              <a:rPr dirty="0" err="1"/>
              <a:t>podemos</a:t>
            </a:r>
            <a:r>
              <a:rPr dirty="0"/>
              <a:t> </a:t>
            </a:r>
            <a:r>
              <a:rPr dirty="0" err="1"/>
              <a:t>eliminar</a:t>
            </a:r>
            <a:r>
              <a:rPr dirty="0"/>
              <a:t> </a:t>
            </a:r>
            <a:r>
              <a:rPr dirty="0" err="1"/>
              <a:t>datos</a:t>
            </a:r>
            <a:r>
              <a:rPr dirty="0"/>
              <a:t> de la </a:t>
            </a:r>
            <a:r>
              <a:rPr dirty="0" err="1"/>
              <a:t>tabla</a:t>
            </a:r>
            <a:endParaRPr dirty="0"/>
          </a:p>
          <a:p>
            <a:pPr>
              <a:buClr>
                <a:srgbClr val="535353"/>
              </a:buClr>
            </a:pPr>
            <a:r>
              <a:rPr dirty="0" err="1"/>
              <a:t>Además</a:t>
            </a:r>
            <a:r>
              <a:rPr dirty="0"/>
              <a:t>, </a:t>
            </a:r>
            <a:r>
              <a:rPr dirty="0" err="1"/>
              <a:t>creamos</a:t>
            </a:r>
            <a:r>
              <a:rPr dirty="0"/>
              <a:t> el </a:t>
            </a:r>
            <a:r>
              <a:rPr dirty="0" err="1"/>
              <a:t>formulario</a:t>
            </a:r>
            <a:r>
              <a:rPr dirty="0"/>
              <a:t> </a:t>
            </a:r>
            <a:r>
              <a:rPr dirty="0" err="1"/>
              <a:t>para</a:t>
            </a:r>
            <a:r>
              <a:rPr dirty="0"/>
              <a:t> </a:t>
            </a:r>
            <a:r>
              <a:rPr dirty="0" err="1"/>
              <a:t>añadir</a:t>
            </a:r>
            <a:r>
              <a:rPr dirty="0"/>
              <a:t> </a:t>
            </a:r>
            <a:r>
              <a:rPr dirty="0" err="1"/>
              <a:t>nuevos</a:t>
            </a:r>
            <a:r>
              <a:rPr dirty="0"/>
              <a:t> </a:t>
            </a:r>
            <a:r>
              <a:rPr dirty="0" err="1"/>
              <a:t>datos</a:t>
            </a:r>
            <a:r>
              <a:rPr dirty="0"/>
              <a:t> y de </a:t>
            </a:r>
            <a:r>
              <a:rPr dirty="0" err="1"/>
              <a:t>esta</a:t>
            </a:r>
            <a:r>
              <a:rPr dirty="0"/>
              <a:t> forma </a:t>
            </a:r>
            <a:r>
              <a:rPr dirty="0" err="1"/>
              <a:t>completar</a:t>
            </a:r>
            <a:r>
              <a:rPr dirty="0"/>
              <a:t> el </a:t>
            </a:r>
            <a:r>
              <a:rPr dirty="0" err="1"/>
              <a:t>ejemplo</a:t>
            </a:r>
            <a:endParaRPr dirty="0"/>
          </a:p>
          <a:p>
            <a:pPr>
              <a:buClr>
                <a:srgbClr val="535353"/>
              </a:buClr>
            </a:pPr>
            <a:r>
              <a:rPr dirty="0" err="1"/>
              <a:t>Podéis</a:t>
            </a:r>
            <a:r>
              <a:rPr dirty="0"/>
              <a:t> </a:t>
            </a:r>
            <a:r>
              <a:rPr dirty="0" err="1"/>
              <a:t>consultar</a:t>
            </a:r>
            <a:r>
              <a:rPr dirty="0"/>
              <a:t> la </a:t>
            </a:r>
            <a:r>
              <a:rPr dirty="0" err="1"/>
              <a:t>solución</a:t>
            </a:r>
            <a:r>
              <a:rPr dirty="0"/>
              <a:t> en </a:t>
            </a:r>
            <a:r>
              <a:rPr u="sng" dirty="0" err="1">
                <a:hlinkClick r:id="rId2"/>
              </a:rPr>
              <a:t>este</a:t>
            </a:r>
            <a:r>
              <a:rPr dirty="0"/>
              <a:t> enlace</a:t>
            </a:r>
          </a:p>
          <a:p>
            <a:pPr lvl="1">
              <a:buClr>
                <a:srgbClr val="535353"/>
              </a:buClr>
            </a:pPr>
            <a:r>
              <a:rPr dirty="0" err="1"/>
              <a:t>Recordad</a:t>
            </a:r>
            <a:r>
              <a:rPr dirty="0"/>
              <a:t> </a:t>
            </a:r>
            <a:r>
              <a:rPr dirty="0" err="1"/>
              <a:t>hacer</a:t>
            </a:r>
            <a:r>
              <a:rPr dirty="0"/>
              <a:t> un </a:t>
            </a:r>
            <a:r>
              <a:rPr dirty="0" err="1">
                <a:latin typeface="Gill Sans"/>
                <a:ea typeface="Gill Sans"/>
                <a:cs typeface="Gill Sans"/>
                <a:sym typeface="Gill Sans"/>
              </a:rPr>
              <a:t>npm</a:t>
            </a:r>
            <a:r>
              <a:rPr dirty="0">
                <a:latin typeface="Gill Sans"/>
                <a:ea typeface="Gill Sans"/>
                <a:cs typeface="Gill Sans"/>
                <a:sym typeface="Gill Sans"/>
              </a:rPr>
              <a:t> </a:t>
            </a:r>
            <a:r>
              <a:rPr dirty="0" err="1">
                <a:latin typeface="Gill Sans"/>
                <a:ea typeface="Gill Sans"/>
                <a:cs typeface="Gill Sans"/>
                <a:sym typeface="Gill Sans"/>
              </a:rPr>
              <a:t>i</a:t>
            </a:r>
            <a:r>
              <a:rPr dirty="0"/>
              <a:t> </a:t>
            </a:r>
            <a:r>
              <a:rPr dirty="0" err="1"/>
              <a:t>desde</a:t>
            </a:r>
            <a:r>
              <a:rPr dirty="0"/>
              <a:t> la </a:t>
            </a:r>
            <a:r>
              <a:rPr dirty="0" err="1"/>
              <a:t>carpeta</a:t>
            </a:r>
            <a:r>
              <a:rPr dirty="0"/>
              <a:t> del </a:t>
            </a:r>
            <a:r>
              <a:rPr dirty="0" err="1"/>
              <a:t>proyecto</a:t>
            </a:r>
            <a:r>
              <a:rPr dirty="0"/>
              <a:t> </a:t>
            </a:r>
            <a:r>
              <a:rPr dirty="0" err="1"/>
              <a:t>para</a:t>
            </a:r>
            <a:r>
              <a:rPr dirty="0"/>
              <a:t> </a:t>
            </a:r>
            <a:r>
              <a:rPr dirty="0" err="1"/>
              <a:t>instalar</a:t>
            </a:r>
            <a:r>
              <a:rPr dirty="0"/>
              <a:t> </a:t>
            </a:r>
            <a:r>
              <a:rPr dirty="0" err="1"/>
              <a:t>sus</a:t>
            </a:r>
            <a:r>
              <a:rPr dirty="0"/>
              <a:t> </a:t>
            </a:r>
            <a:r>
              <a:rPr dirty="0" err="1"/>
              <a:t>dependencias</a:t>
            </a:r>
            <a:endParaRPr dirty="0"/>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Peticiones con axios"/>
          <p:cNvSpPr txBox="1">
            <a:spLocks noGrp="1"/>
          </p:cNvSpPr>
          <p:nvPr>
            <p:ph type="title"/>
          </p:nvPr>
        </p:nvSpPr>
        <p:spPr>
          <a:prstGeom prst="rect">
            <a:avLst/>
          </a:prstGeom>
        </p:spPr>
        <p:txBody>
          <a:bodyPr/>
          <a:lstStyle/>
          <a:p>
            <a:r>
              <a:t>Peticiones con axios</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Axios"/>
          <p:cNvSpPr txBox="1">
            <a:spLocks noGrp="1"/>
          </p:cNvSpPr>
          <p:nvPr>
            <p:ph type="title"/>
          </p:nvPr>
        </p:nvSpPr>
        <p:spPr>
          <a:prstGeom prst="rect">
            <a:avLst/>
          </a:prstGeom>
        </p:spPr>
        <p:txBody>
          <a:bodyPr/>
          <a:lstStyle/>
          <a:p>
            <a:r>
              <a:t>Axios</a:t>
            </a:r>
          </a:p>
        </p:txBody>
      </p:sp>
      <p:sp>
        <p:nvSpPr>
          <p:cNvPr id="760" name="Vamos a utilizar una librería muy útil para hacer peticiones HTTP (en lugar de AJAX)…"/>
          <p:cNvSpPr txBox="1">
            <a:spLocks noGrp="1"/>
          </p:cNvSpPr>
          <p:nvPr>
            <p:ph type="body" idx="1"/>
          </p:nvPr>
        </p:nvSpPr>
        <p:spPr>
          <a:xfrm>
            <a:off x="673100" y="3835400"/>
            <a:ext cx="23037800" cy="8864600"/>
          </a:xfrm>
          <a:prstGeom prst="rect">
            <a:avLst/>
          </a:prstGeom>
        </p:spPr>
        <p:txBody>
          <a:bodyPr>
            <a:normAutofit lnSpcReduction="10000"/>
          </a:bodyPr>
          <a:lstStyle/>
          <a:p>
            <a:pPr>
              <a:buClr>
                <a:srgbClr val="535353"/>
              </a:buClr>
            </a:pPr>
            <a:r>
              <a:t>Vamos a utilizar una librería muy útil para hacer peticiones HTTP (en lugar de AJAX)</a:t>
            </a:r>
          </a:p>
          <a:p>
            <a:pPr>
              <a:buClr>
                <a:srgbClr val="535353"/>
              </a:buClr>
            </a:pPr>
            <a:r>
              <a:t>Para añadir arios a nuestro proyecto, tenemos que lanzar el siguiente comando, desde la carpeta de nuestro proyecto: </a:t>
            </a:r>
            <a:r>
              <a:rPr>
                <a:latin typeface="Gill Sans"/>
                <a:ea typeface="Gill Sans"/>
                <a:cs typeface="Gill Sans"/>
                <a:sym typeface="Gill Sans"/>
              </a:rPr>
              <a:t>npm i axios</a:t>
            </a:r>
          </a:p>
          <a:p>
            <a:pPr>
              <a:buClr>
                <a:srgbClr val="535353"/>
              </a:buClr>
            </a:pPr>
            <a:r>
              <a:t>Una vez instalado, podemos importar axios en nuestro fichero js mediante la sentencia </a:t>
            </a:r>
            <a:r>
              <a:rPr>
                <a:latin typeface="Gill Sans"/>
                <a:ea typeface="Gill Sans"/>
                <a:cs typeface="Gill Sans"/>
                <a:sym typeface="Gill Sans"/>
              </a:rPr>
              <a:t>import axios from ‘axios’;</a:t>
            </a:r>
          </a:p>
          <a:p>
            <a:pPr>
              <a:buClr>
                <a:srgbClr val="535353"/>
              </a:buClr>
            </a:pPr>
            <a:r>
              <a:t>Utilizar axios para hacer peticiones get es sencillo utilizaremos el método axios.get(), encadenando un .then() para procesar la respuesta y opcionalmente podremos gestionar errores con error()</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Ejercicio Axios"/>
          <p:cNvSpPr txBox="1">
            <a:spLocks noGrp="1"/>
          </p:cNvSpPr>
          <p:nvPr>
            <p:ph type="title"/>
          </p:nvPr>
        </p:nvSpPr>
        <p:spPr>
          <a:prstGeom prst="rect">
            <a:avLst/>
          </a:prstGeom>
        </p:spPr>
        <p:txBody>
          <a:bodyPr/>
          <a:lstStyle/>
          <a:p>
            <a:r>
              <a:t>Ejercicio Axios</a:t>
            </a:r>
          </a:p>
        </p:txBody>
      </p:sp>
      <p:sp>
        <p:nvSpPr>
          <p:cNvPr id="763" name="Reconstruir el ejercicio de la API de fotografías de la semana pasada, esta vez con React y Axios…"/>
          <p:cNvSpPr txBox="1">
            <a:spLocks noGrp="1"/>
          </p:cNvSpPr>
          <p:nvPr>
            <p:ph type="body" idx="1"/>
          </p:nvPr>
        </p:nvSpPr>
        <p:spPr>
          <a:prstGeom prst="rect">
            <a:avLst/>
          </a:prstGeom>
        </p:spPr>
        <p:txBody>
          <a:bodyPr/>
          <a:lstStyle/>
          <a:p>
            <a:pPr>
              <a:buClr>
                <a:srgbClr val="535353"/>
              </a:buClr>
            </a:pPr>
            <a:r>
              <a:t>Reconstruir el ejercicio de la API de fotografías de la semana pasada, esta vez con React y Axios</a:t>
            </a:r>
          </a:p>
          <a:p>
            <a:pPr>
              <a:buClr>
                <a:srgbClr val="535353"/>
              </a:buClr>
            </a:pPr>
            <a:r>
              <a:t>Opcionalmente, podéis probar a aplicar estilos con CSS y Bootstrap (de la forma que aprendimos la semana pasada)</a:t>
            </a:r>
          </a:p>
          <a:p>
            <a:pPr>
              <a:buClr>
                <a:srgbClr val="535353"/>
              </a:buClr>
            </a:pPr>
            <a:r>
              <a:t>En </a:t>
            </a:r>
            <a:r>
              <a:rPr u="sng">
                <a:hlinkClick r:id="rId2"/>
              </a:rPr>
              <a:t>este</a:t>
            </a:r>
            <a:r>
              <a:t> enlace podéis ver el resultado de hacer una replica exacta de la web de fotografías hecha en AJAX, esta vez utilizando React + Axios</a:t>
            </a:r>
          </a:p>
          <a:p>
            <a:pPr lvl="1">
              <a:buClr>
                <a:srgbClr val="535353"/>
              </a:buClr>
            </a:pPr>
            <a:r>
              <a:t>Recordad hacer un </a:t>
            </a:r>
            <a:r>
              <a:rPr>
                <a:latin typeface="Gill Sans"/>
                <a:ea typeface="Gill Sans"/>
                <a:cs typeface="Gill Sans"/>
                <a:sym typeface="Gill Sans"/>
              </a:rPr>
              <a:t>npm i</a:t>
            </a:r>
            <a:r>
              <a:t> desde la carpeta del proyecto para instalar sus dependencias</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REACT - requisitos previos"/>
          <p:cNvSpPr txBox="1">
            <a:spLocks noGrp="1"/>
          </p:cNvSpPr>
          <p:nvPr>
            <p:ph type="title"/>
          </p:nvPr>
        </p:nvSpPr>
        <p:spPr>
          <a:prstGeom prst="rect">
            <a:avLst/>
          </a:prstGeom>
        </p:spPr>
        <p:txBody>
          <a:bodyPr/>
          <a:lstStyle/>
          <a:p>
            <a:r>
              <a:t>REACT - requisitos previos</a:t>
            </a:r>
          </a:p>
        </p:txBody>
      </p:sp>
      <p:sp>
        <p:nvSpPr>
          <p:cNvPr id="645" name="Node.js es un entorno de ejecución de Javascript, permite ejecutar JS fuera del navegador…"/>
          <p:cNvSpPr txBox="1">
            <a:spLocks noGrp="1"/>
          </p:cNvSpPr>
          <p:nvPr>
            <p:ph type="body" sz="half" idx="1"/>
          </p:nvPr>
        </p:nvSpPr>
        <p:spPr>
          <a:xfrm>
            <a:off x="673100" y="3835400"/>
            <a:ext cx="14713127" cy="8523900"/>
          </a:xfrm>
          <a:prstGeom prst="rect">
            <a:avLst/>
          </a:prstGeom>
        </p:spPr>
        <p:txBody>
          <a:bodyPr/>
          <a:lstStyle/>
          <a:p>
            <a:pPr>
              <a:buClr>
                <a:srgbClr val="535353"/>
              </a:buClr>
            </a:pPr>
            <a:r>
              <a:t>Node.js es un entorno de ejecución de Javascript, permite ejecutar JS fuera del navegador</a:t>
            </a:r>
          </a:p>
          <a:p>
            <a:pPr>
              <a:buClr>
                <a:srgbClr val="535353"/>
              </a:buClr>
            </a:pPr>
            <a:r>
              <a:t>Con </a:t>
            </a:r>
            <a:r>
              <a:rPr>
                <a:latin typeface="Gill Sans"/>
                <a:ea typeface="Gill Sans"/>
                <a:cs typeface="Gill Sans"/>
                <a:sym typeface="Gill Sans"/>
              </a:rPr>
              <a:t>node --version</a:t>
            </a:r>
            <a:r>
              <a:t> podemos ver la versión instalada</a:t>
            </a:r>
          </a:p>
          <a:p>
            <a:pPr lvl="1">
              <a:buClr>
                <a:srgbClr val="535353"/>
              </a:buClr>
            </a:pPr>
            <a:r>
              <a:t>Con el comando </a:t>
            </a:r>
            <a:r>
              <a:rPr>
                <a:latin typeface="Gill Sans"/>
                <a:ea typeface="Gill Sans"/>
                <a:cs typeface="Gill Sans"/>
                <a:sym typeface="Gill Sans"/>
              </a:rPr>
              <a:t>node</a:t>
            </a:r>
            <a:r>
              <a:t> lanzamos un interprete interactivo de JS (similar al de Python)</a:t>
            </a:r>
          </a:p>
        </p:txBody>
      </p:sp>
      <p:pic>
        <p:nvPicPr>
          <p:cNvPr id="646" name="Image" descr="Image"/>
          <p:cNvPicPr>
            <a:picLocks noChangeAspect="1"/>
          </p:cNvPicPr>
          <p:nvPr/>
        </p:nvPicPr>
        <p:blipFill>
          <a:blip r:embed="rId2" cstate="print"/>
          <a:stretch>
            <a:fillRect/>
          </a:stretch>
        </p:blipFill>
        <p:spPr>
          <a:xfrm>
            <a:off x="17515360" y="6530706"/>
            <a:ext cx="5114837" cy="3133289"/>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Formularios básicos en react"/>
          <p:cNvSpPr txBox="1">
            <a:spLocks noGrp="1"/>
          </p:cNvSpPr>
          <p:nvPr>
            <p:ph type="title"/>
          </p:nvPr>
        </p:nvSpPr>
        <p:spPr>
          <a:prstGeom prst="rect">
            <a:avLst/>
          </a:prstGeom>
        </p:spPr>
        <p:txBody>
          <a:bodyPr/>
          <a:lstStyle/>
          <a:p>
            <a:r>
              <a:t>Formularios básicos en react</a:t>
            </a: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formularios en react"/>
          <p:cNvSpPr txBox="1">
            <a:spLocks noGrp="1"/>
          </p:cNvSpPr>
          <p:nvPr>
            <p:ph type="title"/>
          </p:nvPr>
        </p:nvSpPr>
        <p:spPr>
          <a:prstGeom prst="rect">
            <a:avLst/>
          </a:prstGeom>
        </p:spPr>
        <p:txBody>
          <a:bodyPr/>
          <a:lstStyle/>
          <a:p>
            <a:r>
              <a:t>formularios en react</a:t>
            </a:r>
          </a:p>
        </p:txBody>
      </p:sp>
      <p:sp>
        <p:nvSpPr>
          <p:cNvPr id="768" name="Vimos los formularios en el bloque de HTML básico…"/>
          <p:cNvSpPr txBox="1">
            <a:spLocks noGrp="1"/>
          </p:cNvSpPr>
          <p:nvPr>
            <p:ph type="body" idx="1"/>
          </p:nvPr>
        </p:nvSpPr>
        <p:spPr>
          <a:xfrm>
            <a:off x="673100" y="3835400"/>
            <a:ext cx="23037800" cy="6045200"/>
          </a:xfrm>
          <a:prstGeom prst="rect">
            <a:avLst/>
          </a:prstGeom>
        </p:spPr>
        <p:txBody>
          <a:bodyPr>
            <a:normAutofit fontScale="92500" lnSpcReduction="10000"/>
          </a:bodyPr>
          <a:lstStyle/>
          <a:p>
            <a:pPr marL="494903" indent="-494903" defTabSz="709930">
              <a:spcBef>
                <a:spcPts val="5500"/>
              </a:spcBef>
              <a:buClr>
                <a:srgbClr val="535353"/>
              </a:buClr>
              <a:defRPr sz="4300"/>
            </a:pPr>
            <a:r>
              <a:t>Vimos los formularios en el bloque de HTML básico</a:t>
            </a:r>
          </a:p>
          <a:p>
            <a:pPr marL="494903" indent="-494903" defTabSz="709930">
              <a:spcBef>
                <a:spcPts val="5500"/>
              </a:spcBef>
              <a:buClr>
                <a:srgbClr val="535353"/>
              </a:buClr>
              <a:defRPr sz="4300"/>
            </a:pPr>
            <a:r>
              <a:t>Vamos a combinar estos conocimientos con los de React para construir un formulario para el ejercicio del listado de empleados</a:t>
            </a:r>
          </a:p>
          <a:p>
            <a:pPr marL="494903" indent="-494903" defTabSz="709930">
              <a:spcBef>
                <a:spcPts val="5500"/>
              </a:spcBef>
              <a:buClr>
                <a:srgbClr val="535353"/>
              </a:buClr>
              <a:defRPr sz="4300"/>
            </a:pPr>
            <a:r>
              <a:t>A cada campo del formulario básico de HTML le añadimos un manejador del evento onChange, que será la función que gestione qué hacer cuando cambia el valor de alguno de los input</a:t>
            </a:r>
          </a:p>
          <a:p>
            <a:pPr marL="1128379" lvl="1" indent="-494903" defTabSz="709930">
              <a:spcBef>
                <a:spcPts val="5500"/>
              </a:spcBef>
              <a:buClr>
                <a:srgbClr val="535353"/>
              </a:buClr>
              <a:defRPr sz="4300"/>
            </a:pPr>
            <a:r>
              <a:t>Lo que queremos hacer en ese caso, es actualizar nuestro modelo (state), con una función del estilo:</a:t>
            </a:r>
          </a:p>
        </p:txBody>
      </p:sp>
      <p:sp>
        <p:nvSpPr>
          <p:cNvPr id="769" name="handleChange = (event) =&gt; {…"/>
          <p:cNvSpPr txBox="1"/>
          <p:nvPr/>
        </p:nvSpPr>
        <p:spPr>
          <a:xfrm>
            <a:off x="8687947" y="10184452"/>
            <a:ext cx="7020806" cy="289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handleChange = (event) =&gt; {</a:t>
            </a:r>
          </a:p>
          <a:p>
            <a:pPr>
              <a:defRPr sz="3800"/>
            </a:pPr>
            <a:r>
              <a:t>  const {name, value} = event.target</a:t>
            </a:r>
          </a:p>
          <a:p>
            <a:pPr>
              <a:defRPr sz="3800"/>
            </a:pPr>
            <a:endParaRPr/>
          </a:p>
          <a:p>
            <a:pPr>
              <a:defRPr sz="3800"/>
            </a:pPr>
            <a:r>
              <a:t>  this.setState({[name]: value,})</a:t>
            </a:r>
          </a:p>
          <a:p>
            <a:pPr>
              <a:defRPr sz="3800"/>
            </a:pPr>
            <a:r>
              <a:t>}</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Formularios en react"/>
          <p:cNvSpPr txBox="1">
            <a:spLocks noGrp="1"/>
          </p:cNvSpPr>
          <p:nvPr>
            <p:ph type="title"/>
          </p:nvPr>
        </p:nvSpPr>
        <p:spPr>
          <a:prstGeom prst="rect">
            <a:avLst/>
          </a:prstGeom>
        </p:spPr>
        <p:txBody>
          <a:bodyPr/>
          <a:lstStyle/>
          <a:p>
            <a:r>
              <a:t>Formularios en react</a:t>
            </a:r>
          </a:p>
        </p:txBody>
      </p:sp>
      <p:sp>
        <p:nvSpPr>
          <p:cNvPr id="772" name="Ahora, a la hora de enviar el formulario, no queremos hacerlo de la forma tradicional (petición GET enviando mediante parámetros los valores recogidos en el formulario)…"/>
          <p:cNvSpPr txBox="1">
            <a:spLocks noGrp="1"/>
          </p:cNvSpPr>
          <p:nvPr>
            <p:ph type="body" idx="1"/>
          </p:nvPr>
        </p:nvSpPr>
        <p:spPr>
          <a:prstGeom prst="rect">
            <a:avLst/>
          </a:prstGeom>
        </p:spPr>
        <p:txBody>
          <a:bodyPr/>
          <a:lstStyle/>
          <a:p>
            <a:pPr>
              <a:buClr>
                <a:srgbClr val="535353"/>
              </a:buClr>
            </a:pPr>
            <a:r>
              <a:t>Ahora, a la hora de enviar el formulario, no queremos hacerlo de la forma tradicional (petición GET enviando mediante parámetros los valores recogidos en el formulario)</a:t>
            </a:r>
          </a:p>
          <a:p>
            <a:pPr>
              <a:buClr>
                <a:srgbClr val="535353"/>
              </a:buClr>
            </a:pPr>
            <a:r>
              <a:t>Haremos algo similar a lo que hicimos en su día con los formularios HTML: definiremos un input de type button, cuyo onClick irá asociado a la función deseada</a:t>
            </a:r>
          </a:p>
        </p:txBody>
      </p:sp>
      <p:sp>
        <p:nvSpPr>
          <p:cNvPr id="773" name="submitForm = () =&gt; {…"/>
          <p:cNvSpPr txBox="1"/>
          <p:nvPr/>
        </p:nvSpPr>
        <p:spPr>
          <a:xfrm>
            <a:off x="1701731" y="10613373"/>
            <a:ext cx="6012192" cy="238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900"/>
            </a:pPr>
            <a:r>
              <a:t>submitForm = () =&gt; {</a:t>
            </a:r>
          </a:p>
          <a:p>
            <a:pPr>
              <a:defRPr sz="3900"/>
            </a:pPr>
            <a:r>
              <a:t>  this.props.submit(this.state)</a:t>
            </a:r>
          </a:p>
          <a:p>
            <a:pPr>
              <a:defRPr sz="3900"/>
            </a:pPr>
            <a:r>
              <a:t>  this.setState(this.initialState)</a:t>
            </a:r>
          </a:p>
          <a:p>
            <a:pPr>
              <a:defRPr sz="3900"/>
            </a:pPr>
            <a:r>
              <a:t>}</a:t>
            </a:r>
          </a:p>
        </p:txBody>
      </p:sp>
      <p:sp>
        <p:nvSpPr>
          <p:cNvPr id="774" name="&lt;input type=&quot;button&quot; value=“Enviar&quot; onClick={this.submitForm} /&gt;"/>
          <p:cNvSpPr txBox="1"/>
          <p:nvPr/>
        </p:nvSpPr>
        <p:spPr>
          <a:xfrm>
            <a:off x="9538634" y="11470623"/>
            <a:ext cx="13570112"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900"/>
            </a:lvl1pPr>
          </a:lstStyle>
          <a:p>
            <a:r>
              <a:t>&lt;input type="button" value=“Enviar" onClick={this.submitForm} /&gt;</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Ejemplo formularios"/>
          <p:cNvSpPr txBox="1">
            <a:spLocks noGrp="1"/>
          </p:cNvSpPr>
          <p:nvPr>
            <p:ph type="title"/>
          </p:nvPr>
        </p:nvSpPr>
        <p:spPr>
          <a:prstGeom prst="rect">
            <a:avLst/>
          </a:prstGeom>
        </p:spPr>
        <p:txBody>
          <a:bodyPr/>
          <a:lstStyle/>
          <a:p>
            <a:r>
              <a:t>Ejemplo formularios</a:t>
            </a:r>
          </a:p>
        </p:txBody>
      </p:sp>
      <p:sp>
        <p:nvSpPr>
          <p:cNvPr id="777" name="Vamos a terminar de implementar la lista de empleados para que podamos dar de alta a nuevos empleados desde el formulario…"/>
          <p:cNvSpPr txBox="1">
            <a:spLocks noGrp="1"/>
          </p:cNvSpPr>
          <p:nvPr>
            <p:ph type="body" idx="1"/>
          </p:nvPr>
        </p:nvSpPr>
        <p:spPr>
          <a:prstGeom prst="rect">
            <a:avLst/>
          </a:prstGeom>
        </p:spPr>
        <p:txBody>
          <a:bodyPr/>
          <a:lstStyle/>
          <a:p>
            <a:pPr>
              <a:buClr>
                <a:srgbClr val="535353"/>
              </a:buClr>
            </a:pPr>
            <a:r>
              <a:rPr dirty="0" err="1"/>
              <a:t>Vamos</a:t>
            </a:r>
            <a:r>
              <a:rPr dirty="0"/>
              <a:t> a </a:t>
            </a:r>
            <a:r>
              <a:rPr dirty="0" err="1"/>
              <a:t>terminar</a:t>
            </a:r>
            <a:r>
              <a:rPr dirty="0"/>
              <a:t> de </a:t>
            </a:r>
            <a:r>
              <a:rPr dirty="0" err="1"/>
              <a:t>implementar</a:t>
            </a:r>
            <a:r>
              <a:rPr dirty="0"/>
              <a:t> la </a:t>
            </a:r>
            <a:r>
              <a:rPr dirty="0" err="1"/>
              <a:t>lista</a:t>
            </a:r>
            <a:r>
              <a:rPr dirty="0"/>
              <a:t> de </a:t>
            </a:r>
            <a:r>
              <a:rPr dirty="0" err="1"/>
              <a:t>empleados</a:t>
            </a:r>
            <a:r>
              <a:rPr dirty="0"/>
              <a:t> </a:t>
            </a:r>
            <a:r>
              <a:rPr dirty="0" err="1"/>
              <a:t>para</a:t>
            </a:r>
            <a:r>
              <a:rPr dirty="0"/>
              <a:t> </a:t>
            </a:r>
            <a:r>
              <a:rPr dirty="0" err="1"/>
              <a:t>que</a:t>
            </a:r>
            <a:r>
              <a:rPr dirty="0"/>
              <a:t> </a:t>
            </a:r>
            <a:r>
              <a:rPr dirty="0" err="1"/>
              <a:t>podamos</a:t>
            </a:r>
            <a:r>
              <a:rPr dirty="0"/>
              <a:t> </a:t>
            </a:r>
            <a:r>
              <a:rPr dirty="0" err="1"/>
              <a:t>dar</a:t>
            </a:r>
            <a:r>
              <a:rPr dirty="0"/>
              <a:t> de </a:t>
            </a:r>
            <a:r>
              <a:rPr dirty="0" err="1"/>
              <a:t>alta</a:t>
            </a:r>
            <a:r>
              <a:rPr dirty="0"/>
              <a:t> a </a:t>
            </a:r>
            <a:r>
              <a:rPr dirty="0" err="1"/>
              <a:t>nuevos</a:t>
            </a:r>
            <a:r>
              <a:rPr dirty="0"/>
              <a:t> </a:t>
            </a:r>
            <a:r>
              <a:rPr dirty="0" err="1"/>
              <a:t>empleados</a:t>
            </a:r>
            <a:r>
              <a:rPr dirty="0"/>
              <a:t> </a:t>
            </a:r>
            <a:r>
              <a:rPr dirty="0" err="1"/>
              <a:t>desde</a:t>
            </a:r>
            <a:r>
              <a:rPr dirty="0"/>
              <a:t> el </a:t>
            </a:r>
            <a:r>
              <a:rPr dirty="0" err="1"/>
              <a:t>formulario</a:t>
            </a:r>
            <a:endParaRPr dirty="0"/>
          </a:p>
          <a:p>
            <a:pPr>
              <a:buClr>
                <a:srgbClr val="535353"/>
              </a:buClr>
            </a:pPr>
            <a:r>
              <a:rPr dirty="0"/>
              <a:t>El </a:t>
            </a:r>
            <a:r>
              <a:rPr dirty="0" err="1"/>
              <a:t>ejercicio</a:t>
            </a:r>
            <a:r>
              <a:rPr dirty="0"/>
              <a:t> </a:t>
            </a:r>
            <a:r>
              <a:rPr dirty="0" err="1"/>
              <a:t>desarrollado</a:t>
            </a:r>
            <a:r>
              <a:rPr dirty="0"/>
              <a:t> en </a:t>
            </a:r>
            <a:r>
              <a:rPr dirty="0" err="1"/>
              <a:t>clase</a:t>
            </a:r>
            <a:r>
              <a:rPr dirty="0"/>
              <a:t> </a:t>
            </a:r>
            <a:r>
              <a:rPr dirty="0" err="1"/>
              <a:t>está</a:t>
            </a:r>
            <a:r>
              <a:rPr dirty="0"/>
              <a:t> </a:t>
            </a:r>
            <a:r>
              <a:rPr u="sng" dirty="0" err="1">
                <a:hlinkClick r:id="rId2"/>
              </a:rPr>
              <a:t>aquí</a:t>
            </a:r>
            <a:endParaRPr u="sng" dirty="0">
              <a:hlinkClick r:id="rId2"/>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Inputs controlados"/>
          <p:cNvSpPr txBox="1">
            <a:spLocks noGrp="1"/>
          </p:cNvSpPr>
          <p:nvPr>
            <p:ph type="title"/>
          </p:nvPr>
        </p:nvSpPr>
        <p:spPr>
          <a:prstGeom prst="rect">
            <a:avLst/>
          </a:prstGeom>
        </p:spPr>
        <p:txBody>
          <a:bodyPr/>
          <a:lstStyle/>
          <a:p>
            <a:r>
              <a:t>Inputs controlados</a:t>
            </a:r>
          </a:p>
        </p:txBody>
      </p:sp>
      <p:sp>
        <p:nvSpPr>
          <p:cNvPr id="780" name="En HTML estándar, los elementos de los formularios (como por ejemplo los input), gestionan su propio estado interno…"/>
          <p:cNvSpPr txBox="1">
            <a:spLocks noGrp="1"/>
          </p:cNvSpPr>
          <p:nvPr>
            <p:ph type="body" idx="1"/>
          </p:nvPr>
        </p:nvSpPr>
        <p:spPr>
          <a:prstGeom prst="rect">
            <a:avLst/>
          </a:prstGeom>
        </p:spPr>
        <p:txBody>
          <a:bodyPr/>
          <a:lstStyle/>
          <a:p>
            <a:pPr>
              <a:buClr>
                <a:srgbClr val="535353"/>
              </a:buClr>
            </a:pPr>
            <a:r>
              <a:t>En HTML estándar, los elementos de los formularios (como por ejemplo los input), gestionan su propio estado interno</a:t>
            </a:r>
          </a:p>
          <a:p>
            <a:pPr lvl="1">
              <a:buClr>
                <a:srgbClr val="535353"/>
              </a:buClr>
            </a:pPr>
            <a:r>
              <a:t>Así es como se están comportando ahora mismo los componentes de nuestro form</a:t>
            </a:r>
          </a:p>
          <a:p>
            <a:pPr>
              <a:buClr>
                <a:srgbClr val="535353"/>
              </a:buClr>
            </a:pPr>
            <a:r>
              <a:t>Normalmente, lo deseable será que el state de React sea la fuente de los datos de estos </a:t>
            </a:r>
          </a:p>
          <a:p>
            <a:pPr>
              <a:buClr>
                <a:srgbClr val="535353"/>
              </a:buClr>
            </a:pPr>
            <a:r>
              <a:t>Para ello, creamos “controlled components” haciendo que el atributo value de cada input tome el valor deseado del state del componente</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Carga de ficheros"/>
          <p:cNvSpPr txBox="1">
            <a:spLocks noGrp="1"/>
          </p:cNvSpPr>
          <p:nvPr>
            <p:ph type="title"/>
          </p:nvPr>
        </p:nvSpPr>
        <p:spPr>
          <a:prstGeom prst="rect">
            <a:avLst/>
          </a:prstGeom>
        </p:spPr>
        <p:txBody>
          <a:bodyPr/>
          <a:lstStyle/>
          <a:p>
            <a:r>
              <a:t>Carga de ficheros</a:t>
            </a:r>
          </a:p>
        </p:txBody>
      </p:sp>
      <p:sp>
        <p:nvSpPr>
          <p:cNvPr id="783" name="Existe un tipo de input llamado file que podemos utilizar para cargar ficheros…"/>
          <p:cNvSpPr txBox="1">
            <a:spLocks noGrp="1"/>
          </p:cNvSpPr>
          <p:nvPr>
            <p:ph type="body" idx="1"/>
          </p:nvPr>
        </p:nvSpPr>
        <p:spPr>
          <a:prstGeom prst="rect">
            <a:avLst/>
          </a:prstGeom>
        </p:spPr>
        <p:txBody>
          <a:bodyPr>
            <a:normAutofit lnSpcReduction="10000"/>
          </a:bodyPr>
          <a:lstStyle/>
          <a:p>
            <a:pPr marL="466129" indent="-466129" defTabSz="668655">
              <a:spcBef>
                <a:spcPts val="5200"/>
              </a:spcBef>
              <a:buClr>
                <a:srgbClr val="535353"/>
              </a:buClr>
              <a:defRPr sz="4050"/>
            </a:pPr>
            <a:r>
              <a:t>Existe un tipo de input llamado file que podemos utilizar para cargar ficheros</a:t>
            </a:r>
          </a:p>
          <a:p>
            <a:pPr marL="1062775" lvl="1" indent="-466129" defTabSz="668655">
              <a:spcBef>
                <a:spcPts val="5200"/>
              </a:spcBef>
              <a:buClr>
                <a:srgbClr val="535353"/>
              </a:buClr>
              <a:defRPr sz="4050"/>
            </a:pPr>
            <a:r>
              <a:t>Los ficheros cargados en el formulario serán accesibles desde el array files del form</a:t>
            </a:r>
          </a:p>
          <a:p>
            <a:pPr marL="466129" indent="-466129" defTabSz="668655">
              <a:spcBef>
                <a:spcPts val="5200"/>
              </a:spcBef>
              <a:buClr>
                <a:srgbClr val="535353"/>
              </a:buClr>
              <a:defRPr sz="4050"/>
            </a:pPr>
            <a:r>
              <a:t>Al cargar un fichero, podemos utilizar un objeto de la clase FileReader para leer su contenido</a:t>
            </a:r>
          </a:p>
          <a:p>
            <a:pPr marL="1062775" lvl="1" indent="-466129" defTabSz="668655">
              <a:spcBef>
                <a:spcPts val="5200"/>
              </a:spcBef>
              <a:buClr>
                <a:srgbClr val="535353"/>
              </a:buClr>
              <a:defRPr sz="4050"/>
            </a:pPr>
            <a:r>
              <a:t>Por ejemplo, con el método readAsText leeremos el contenido del fichero como texto</a:t>
            </a:r>
          </a:p>
          <a:p>
            <a:pPr marL="1062775" lvl="1" indent="-466129" defTabSz="668655">
              <a:spcBef>
                <a:spcPts val="5200"/>
              </a:spcBef>
              <a:buClr>
                <a:srgbClr val="535353"/>
              </a:buClr>
              <a:defRPr sz="4050"/>
            </a:pPr>
            <a:r>
              <a:t>Nos suscribimos al evento onloadend del FileReader para especificar qué queremos hacer una vez leamos el fichero</a:t>
            </a:r>
          </a:p>
          <a:p>
            <a:pPr marL="466129" indent="-466129" defTabSz="668655">
              <a:spcBef>
                <a:spcPts val="5200"/>
              </a:spcBef>
              <a:buClr>
                <a:srgbClr val="535353"/>
              </a:buClr>
              <a:defRPr sz="4050"/>
            </a:pPr>
            <a:r>
              <a:t>Probemos a crear una web que muestre en una tabla los contenidos de un fichero CSV</a:t>
            </a:r>
          </a:p>
          <a:p>
            <a:pPr marL="1062775" lvl="1" indent="-466129" defTabSz="668655">
              <a:spcBef>
                <a:spcPts val="5200"/>
              </a:spcBef>
              <a:buClr>
                <a:srgbClr val="535353"/>
              </a:buClr>
              <a:defRPr sz="4050"/>
            </a:pPr>
            <a:r>
              <a:t>Para facilitar la tarea, utilizaremos la librería react-csv-to-table</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Material-ui"/>
          <p:cNvSpPr txBox="1">
            <a:spLocks noGrp="1"/>
          </p:cNvSpPr>
          <p:nvPr>
            <p:ph type="title"/>
          </p:nvPr>
        </p:nvSpPr>
        <p:spPr>
          <a:prstGeom prst="rect">
            <a:avLst/>
          </a:prstGeom>
        </p:spPr>
        <p:txBody>
          <a:bodyPr/>
          <a:lstStyle/>
          <a:p>
            <a:r>
              <a:t>Material-ui</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Material-ui"/>
          <p:cNvSpPr txBox="1">
            <a:spLocks noGrp="1"/>
          </p:cNvSpPr>
          <p:nvPr>
            <p:ph type="title"/>
          </p:nvPr>
        </p:nvSpPr>
        <p:spPr>
          <a:prstGeom prst="rect">
            <a:avLst/>
          </a:prstGeom>
        </p:spPr>
        <p:txBody>
          <a:bodyPr/>
          <a:lstStyle/>
          <a:p>
            <a:r>
              <a:t>Material-ui</a:t>
            </a:r>
          </a:p>
        </p:txBody>
      </p:sp>
      <p:sp>
        <p:nvSpPr>
          <p:cNvPr id="788" name="Es una librería que proporciona una serie de componentes React preconfigurados…"/>
          <p:cNvSpPr txBox="1">
            <a:spLocks noGrp="1"/>
          </p:cNvSpPr>
          <p:nvPr>
            <p:ph type="body" idx="1"/>
          </p:nvPr>
        </p:nvSpPr>
        <p:spPr>
          <a:xfrm>
            <a:off x="673100" y="3835400"/>
            <a:ext cx="23037800" cy="8864600"/>
          </a:xfrm>
          <a:prstGeom prst="rect">
            <a:avLst/>
          </a:prstGeom>
        </p:spPr>
        <p:txBody>
          <a:bodyPr>
            <a:normAutofit lnSpcReduction="10000"/>
          </a:bodyPr>
          <a:lstStyle/>
          <a:p>
            <a:pPr>
              <a:buClr>
                <a:srgbClr val="535353"/>
              </a:buClr>
            </a:pPr>
            <a:r>
              <a:t>Es una librería que proporciona una serie de componentes React preconfigurados</a:t>
            </a:r>
          </a:p>
          <a:p>
            <a:pPr>
              <a:buClr>
                <a:srgbClr val="535353"/>
              </a:buClr>
            </a:pPr>
            <a:r>
              <a:t>Para instalarla mediante npm, utilizaremos el comando </a:t>
            </a:r>
            <a:r>
              <a:rPr>
                <a:latin typeface="Gill Sans"/>
                <a:ea typeface="Gill Sans"/>
                <a:cs typeface="Gill Sans"/>
                <a:sym typeface="Gill Sans"/>
              </a:rPr>
              <a:t>npm i @material-ui/core</a:t>
            </a:r>
          </a:p>
          <a:p>
            <a:pPr>
              <a:buClr>
                <a:srgbClr val="535353"/>
              </a:buClr>
            </a:pPr>
            <a:r>
              <a:t>Para que se visualice correctamente, en nuestro html cargaremos la fuente Roboto desde </a:t>
            </a:r>
            <a:r>
              <a:rPr u="sng">
                <a:hlinkClick r:id="rId2"/>
              </a:rPr>
              <a:t>https://fonts.googleapis.com/css?family=Roboto:300,400,500,700&amp;display=swap</a:t>
            </a:r>
          </a:p>
          <a:p>
            <a:pPr>
              <a:buClr>
                <a:srgbClr val="535353"/>
              </a:buClr>
            </a:pPr>
            <a:r>
              <a:t>Además, si queremos utilizar alguno de los iconos que nos ofrece, deberemos instalar el paquete </a:t>
            </a:r>
            <a:r>
              <a:rPr>
                <a:latin typeface="Gill Sans"/>
                <a:ea typeface="Gill Sans"/>
                <a:cs typeface="Gill Sans"/>
                <a:sym typeface="Gill Sans"/>
              </a:rPr>
              <a:t>npm i @material-ui/icons</a:t>
            </a: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Material-ui"/>
          <p:cNvSpPr txBox="1">
            <a:spLocks noGrp="1"/>
          </p:cNvSpPr>
          <p:nvPr>
            <p:ph type="title"/>
          </p:nvPr>
        </p:nvSpPr>
        <p:spPr>
          <a:prstGeom prst="rect">
            <a:avLst/>
          </a:prstGeom>
        </p:spPr>
        <p:txBody>
          <a:bodyPr/>
          <a:lstStyle/>
          <a:p>
            <a:r>
              <a:t>Material-ui</a:t>
            </a:r>
          </a:p>
        </p:txBody>
      </p:sp>
      <p:sp>
        <p:nvSpPr>
          <p:cNvPr id="791" name="Una vez instalados los componentes, importamos en nuestro código los que vayamos a utilizar…"/>
          <p:cNvSpPr txBox="1">
            <a:spLocks noGrp="1"/>
          </p:cNvSpPr>
          <p:nvPr>
            <p:ph type="body" idx="1"/>
          </p:nvPr>
        </p:nvSpPr>
        <p:spPr>
          <a:prstGeom prst="rect">
            <a:avLst/>
          </a:prstGeom>
        </p:spPr>
        <p:txBody>
          <a:bodyPr>
            <a:normAutofit lnSpcReduction="10000"/>
          </a:bodyPr>
          <a:lstStyle/>
          <a:p>
            <a:pPr>
              <a:buClr>
                <a:srgbClr val="535353"/>
              </a:buClr>
            </a:pPr>
            <a:r>
              <a:t>Una vez instalados los componentes, importamos en nuestro código los que vayamos a utilizar</a:t>
            </a:r>
          </a:p>
          <a:p>
            <a:pPr>
              <a:buClr>
                <a:srgbClr val="535353"/>
              </a:buClr>
            </a:pPr>
            <a:r>
              <a:t>Por ejemplo, si queremos utilizar el componente Button que nos ofrece material-ui, podremos hacerlo mediante </a:t>
            </a:r>
            <a:r>
              <a:rPr>
                <a:latin typeface="Gill Sans"/>
                <a:ea typeface="Gill Sans"/>
                <a:cs typeface="Gill Sans"/>
                <a:sym typeface="Gill Sans"/>
              </a:rPr>
              <a:t>import Button from ‘@material-ui/core/Button';</a:t>
            </a:r>
          </a:p>
          <a:p>
            <a:pPr>
              <a:buClr>
                <a:srgbClr val="535353"/>
              </a:buClr>
            </a:pPr>
            <a:r>
              <a:t>Podemos utilizar css o la propia función styled de material-ui para personalizar el estilo de los componentes a nuestro gusto</a:t>
            </a:r>
          </a:p>
          <a:p>
            <a:pPr>
              <a:buClr>
                <a:srgbClr val="535353"/>
              </a:buClr>
            </a:pPr>
            <a:r>
              <a:t>Veamos la documentación oficial para ver alguno de los componentes que ofrece</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React router"/>
          <p:cNvSpPr txBox="1">
            <a:spLocks noGrp="1"/>
          </p:cNvSpPr>
          <p:nvPr>
            <p:ph type="title"/>
          </p:nvPr>
        </p:nvSpPr>
        <p:spPr>
          <a:prstGeom prst="rect">
            <a:avLst/>
          </a:prstGeom>
        </p:spPr>
        <p:txBody>
          <a:bodyPr/>
          <a:lstStyle/>
          <a:p>
            <a:r>
              <a:t>React router</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REACT - requisitos previos"/>
          <p:cNvSpPr txBox="1">
            <a:spLocks noGrp="1"/>
          </p:cNvSpPr>
          <p:nvPr>
            <p:ph type="title"/>
          </p:nvPr>
        </p:nvSpPr>
        <p:spPr>
          <a:prstGeom prst="rect">
            <a:avLst/>
          </a:prstGeom>
        </p:spPr>
        <p:txBody>
          <a:bodyPr/>
          <a:lstStyle/>
          <a:p>
            <a:r>
              <a:t>REACT - requisitos previos</a:t>
            </a:r>
          </a:p>
        </p:txBody>
      </p:sp>
      <p:sp>
        <p:nvSpPr>
          <p:cNvPr id="649" name="Node Package Manager (npm) es un gestor de paquetes…"/>
          <p:cNvSpPr txBox="1">
            <a:spLocks noGrp="1"/>
          </p:cNvSpPr>
          <p:nvPr>
            <p:ph type="body" sz="half" idx="1"/>
          </p:nvPr>
        </p:nvSpPr>
        <p:spPr>
          <a:xfrm>
            <a:off x="673100" y="3835400"/>
            <a:ext cx="14713127" cy="8523900"/>
          </a:xfrm>
          <a:prstGeom prst="rect">
            <a:avLst/>
          </a:prstGeom>
        </p:spPr>
        <p:txBody>
          <a:bodyPr>
            <a:normAutofit lnSpcReduction="10000"/>
          </a:bodyPr>
          <a:lstStyle/>
          <a:p>
            <a:pPr>
              <a:buClr>
                <a:srgbClr val="535353"/>
              </a:buClr>
            </a:pPr>
            <a:r>
              <a:t>Node Package Manager (npm) es un gestor de paquetes</a:t>
            </a:r>
          </a:p>
          <a:p>
            <a:pPr>
              <a:buClr>
                <a:srgbClr val="535353"/>
              </a:buClr>
            </a:pPr>
            <a:r>
              <a:t>Con npm podremos gestionar de manera sencilla los módulos que utilice cada proyecto</a:t>
            </a:r>
          </a:p>
          <a:p>
            <a:pPr lvl="1">
              <a:buClr>
                <a:srgbClr val="535353"/>
              </a:buClr>
            </a:pPr>
            <a:r>
              <a:t>Podremos instalar paquetes a nivel global (con -g) o a nivel local</a:t>
            </a:r>
          </a:p>
          <a:p>
            <a:pPr lvl="1">
              <a:buClr>
                <a:srgbClr val="535353"/>
              </a:buClr>
            </a:pPr>
            <a:r>
              <a:t>Para instalar paquetes a nivel local, normalmente utilizaremos el package.json</a:t>
            </a:r>
          </a:p>
        </p:txBody>
      </p:sp>
      <p:pic>
        <p:nvPicPr>
          <p:cNvPr id="650" name="Image" descr="Image"/>
          <p:cNvPicPr>
            <a:picLocks noChangeAspect="1"/>
          </p:cNvPicPr>
          <p:nvPr/>
        </p:nvPicPr>
        <p:blipFill>
          <a:blip r:embed="rId2" cstate="print"/>
          <a:stretch>
            <a:fillRect/>
          </a:stretch>
        </p:blipFill>
        <p:spPr>
          <a:xfrm>
            <a:off x="16827354" y="6996719"/>
            <a:ext cx="5662408" cy="2201262"/>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React router"/>
          <p:cNvSpPr txBox="1">
            <a:spLocks noGrp="1"/>
          </p:cNvSpPr>
          <p:nvPr>
            <p:ph type="title"/>
          </p:nvPr>
        </p:nvSpPr>
        <p:spPr>
          <a:prstGeom prst="rect">
            <a:avLst/>
          </a:prstGeom>
        </p:spPr>
        <p:txBody>
          <a:bodyPr/>
          <a:lstStyle/>
          <a:p>
            <a:r>
              <a:t>React router</a:t>
            </a:r>
          </a:p>
        </p:txBody>
      </p:sp>
      <p:sp>
        <p:nvSpPr>
          <p:cNvPr id="796" name="Esta librería nos proporciona componentes de navegación para nuestra Web App…"/>
          <p:cNvSpPr txBox="1">
            <a:spLocks noGrp="1"/>
          </p:cNvSpPr>
          <p:nvPr>
            <p:ph type="body" sz="half" idx="1"/>
          </p:nvPr>
        </p:nvSpPr>
        <p:spPr>
          <a:xfrm>
            <a:off x="673100" y="3835400"/>
            <a:ext cx="8883242" cy="8864600"/>
          </a:xfrm>
          <a:prstGeom prst="rect">
            <a:avLst/>
          </a:prstGeom>
        </p:spPr>
        <p:txBody>
          <a:bodyPr>
            <a:normAutofit fontScale="92500"/>
          </a:bodyPr>
          <a:lstStyle/>
          <a:p>
            <a:pPr marL="477639" indent="-477639" defTabSz="685165">
              <a:spcBef>
                <a:spcPts val="5300"/>
              </a:spcBef>
              <a:buClr>
                <a:srgbClr val="535353"/>
              </a:buClr>
              <a:defRPr sz="4150"/>
            </a:pPr>
            <a:r>
              <a:t>Esta librería nos proporciona componentes de navegación para nuestra Web App</a:t>
            </a:r>
          </a:p>
          <a:p>
            <a:pPr marL="477639" indent="-477639" defTabSz="685165">
              <a:spcBef>
                <a:spcPts val="5300"/>
              </a:spcBef>
              <a:buClr>
                <a:srgbClr val="535353"/>
              </a:buClr>
              <a:defRPr sz="4150"/>
            </a:pPr>
            <a:r>
              <a:t>Se instala mediante </a:t>
            </a:r>
            <a:r>
              <a:rPr>
                <a:latin typeface="Gill Sans"/>
                <a:ea typeface="Gill Sans"/>
                <a:cs typeface="Gill Sans"/>
                <a:sym typeface="Gill Sans"/>
              </a:rPr>
              <a:t>npm i react-router</a:t>
            </a:r>
          </a:p>
          <a:p>
            <a:pPr marL="477639" indent="-477639" defTabSz="685165">
              <a:spcBef>
                <a:spcPts val="5300"/>
              </a:spcBef>
              <a:buClr>
                <a:srgbClr val="535353"/>
              </a:buClr>
              <a:defRPr sz="4150"/>
            </a:pPr>
            <a:r>
              <a:t>Los imports típicos son </a:t>
            </a:r>
            <a:r>
              <a:rPr>
                <a:latin typeface="Gill Sans"/>
                <a:ea typeface="Gill Sans"/>
                <a:cs typeface="Gill Sans"/>
                <a:sym typeface="Gill Sans"/>
              </a:rPr>
              <a:t>import { Router, Route, Switch } from “react-router";</a:t>
            </a:r>
          </a:p>
          <a:p>
            <a:pPr marL="477639" indent="-477639" defTabSz="685165">
              <a:spcBef>
                <a:spcPts val="5300"/>
              </a:spcBef>
              <a:buClr>
                <a:srgbClr val="535353"/>
              </a:buClr>
              <a:defRPr sz="4150"/>
            </a:pPr>
            <a:r>
              <a:t>Generalmente en nuestro componente App meteremos un BrowserRouter que pinte el componente oportuno según la ruta en que nos encontremos</a:t>
            </a:r>
          </a:p>
        </p:txBody>
      </p:sp>
      <p:sp>
        <p:nvSpPr>
          <p:cNvPr id="797" name="&lt;BrowserRouter&gt;…"/>
          <p:cNvSpPr txBox="1"/>
          <p:nvPr/>
        </p:nvSpPr>
        <p:spPr>
          <a:xfrm>
            <a:off x="10555017" y="5422899"/>
            <a:ext cx="12682167" cy="568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800"/>
            </a:pPr>
            <a:r>
              <a:t>&lt;BrowserRouter&gt;</a:t>
            </a:r>
          </a:p>
          <a:p>
            <a:pPr>
              <a:defRPr sz="3800"/>
            </a:pPr>
            <a:r>
              <a:t>   &lt;Switch&gt;</a:t>
            </a:r>
          </a:p>
          <a:p>
            <a:pPr>
              <a:defRPr sz="3800"/>
            </a:pPr>
            <a:r>
              <a:t>        &lt;Route path="/register" component={RegistrationForm}/&gt;</a:t>
            </a:r>
          </a:p>
          <a:p>
            <a:pPr>
              <a:defRPr sz="3800"/>
            </a:pPr>
            <a:r>
              <a:t>        &lt;Route path="/login" component={LoginForm}/&gt;</a:t>
            </a:r>
          </a:p>
          <a:p>
            <a:pPr>
              <a:defRPr sz="3800"/>
            </a:pPr>
            <a:r>
              <a:t>        &lt;Route path="/chat" component={Chat}/&gt;</a:t>
            </a:r>
          </a:p>
          <a:p>
            <a:pPr>
              <a:defRPr sz="3800"/>
            </a:pPr>
            <a:r>
              <a:t>        &lt;Route path="/twitter" component={Twitter}/&gt;</a:t>
            </a:r>
          </a:p>
          <a:p>
            <a:pPr>
              <a:defRPr sz="3800"/>
            </a:pPr>
            <a:r>
              <a:t>        &lt;Route path="/" component={PostList}/&gt;</a:t>
            </a:r>
          </a:p>
          <a:p>
            <a:pPr>
              <a:defRPr sz="3800"/>
            </a:pPr>
            <a:r>
              <a:t>    &lt;/Switch&gt;</a:t>
            </a:r>
          </a:p>
          <a:p>
            <a:pPr>
              <a:defRPr sz="3800"/>
            </a:pPr>
            <a:r>
              <a:t>&lt;/BrowserRouter&gt;</a:t>
            </a: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Ejercicio router"/>
          <p:cNvSpPr txBox="1">
            <a:spLocks noGrp="1"/>
          </p:cNvSpPr>
          <p:nvPr>
            <p:ph type="title"/>
          </p:nvPr>
        </p:nvSpPr>
        <p:spPr>
          <a:prstGeom prst="rect">
            <a:avLst/>
          </a:prstGeom>
        </p:spPr>
        <p:txBody>
          <a:bodyPr/>
          <a:lstStyle/>
          <a:p>
            <a:r>
              <a:t>Ejercicio router</a:t>
            </a:r>
          </a:p>
        </p:txBody>
      </p:sp>
      <p:sp>
        <p:nvSpPr>
          <p:cNvPr id="800" name="Para practicar con react-router y material-ui vamos a crear una única web que recoja los tres ejemplos: lista de empleados, API de fotos y consulta de películas…"/>
          <p:cNvSpPr txBox="1">
            <a:spLocks noGrp="1"/>
          </p:cNvSpPr>
          <p:nvPr>
            <p:ph type="body" idx="1"/>
          </p:nvPr>
        </p:nvSpPr>
        <p:spPr>
          <a:prstGeom prst="rect">
            <a:avLst/>
          </a:prstGeom>
        </p:spPr>
        <p:txBody>
          <a:bodyPr>
            <a:normAutofit fontScale="92500"/>
          </a:bodyPr>
          <a:lstStyle/>
          <a:p>
            <a:pPr marL="471884" indent="-471884" defTabSz="676909">
              <a:spcBef>
                <a:spcPts val="5300"/>
              </a:spcBef>
              <a:buClr>
                <a:srgbClr val="535353"/>
              </a:buClr>
              <a:defRPr sz="4100"/>
            </a:pPr>
            <a:r>
              <a:t>Para practicar con react-router y material-ui vamos a crear una única web que recoja los tres ejemplos: lista de empleados, API de fotos y consulta de películas</a:t>
            </a:r>
          </a:p>
          <a:p>
            <a:pPr marL="471884" indent="-471884" defTabSz="676909">
              <a:spcBef>
                <a:spcPts val="5300"/>
              </a:spcBef>
              <a:buClr>
                <a:srgbClr val="535353"/>
              </a:buClr>
              <a:defRPr sz="4100"/>
            </a:pPr>
            <a:r>
              <a:t>Los componentes de los dos primeros ejemplos ya los tenemos, únicamente tenemos que integrarlos en el mismo proyecto</a:t>
            </a:r>
          </a:p>
          <a:p>
            <a:pPr marL="471884" indent="-471884" defTabSz="676909">
              <a:spcBef>
                <a:spcPts val="5300"/>
              </a:spcBef>
              <a:buClr>
                <a:srgbClr val="535353"/>
              </a:buClr>
              <a:defRPr sz="4100"/>
            </a:pPr>
            <a:r>
              <a:t>Nos falta implementar la web de cine en React</a:t>
            </a:r>
          </a:p>
          <a:p>
            <a:pPr marL="471884" indent="-471884" defTabSz="676909">
              <a:spcBef>
                <a:spcPts val="5300"/>
              </a:spcBef>
              <a:buClr>
                <a:srgbClr val="535353"/>
              </a:buClr>
              <a:defRPr sz="4100"/>
            </a:pPr>
            <a:r>
              <a:t>Ahora, a través de un router, ofreceremos cada app en función de la ruta en la que nos encontremos: /empleados /fotos o /cine </a:t>
            </a:r>
          </a:p>
          <a:p>
            <a:pPr marL="471884" indent="-471884" defTabSz="676909">
              <a:spcBef>
                <a:spcPts val="5300"/>
              </a:spcBef>
              <a:buClr>
                <a:srgbClr val="535353"/>
              </a:buClr>
              <a:defRPr sz="4100"/>
            </a:pPr>
            <a:r>
              <a:t>Además, le daremos a nuestra nueva web un aspecto moderno mediante componentes de material-ui</a:t>
            </a:r>
          </a:p>
          <a:p>
            <a:pPr marL="471884" indent="-471884" defTabSz="676909">
              <a:spcBef>
                <a:spcPts val="5300"/>
              </a:spcBef>
              <a:buClr>
                <a:srgbClr val="535353"/>
              </a:buClr>
              <a:defRPr sz="4100"/>
            </a:pPr>
            <a:r>
              <a:t>El ejercicio en proceso está en </a:t>
            </a:r>
            <a:r>
              <a:rPr u="sng">
                <a:hlinkClick r:id="rId2"/>
              </a:rPr>
              <a:t>este enlace</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REACT - REQUISITOS PREVIOS"/>
          <p:cNvSpPr txBox="1">
            <a:spLocks noGrp="1"/>
          </p:cNvSpPr>
          <p:nvPr>
            <p:ph type="title"/>
          </p:nvPr>
        </p:nvSpPr>
        <p:spPr>
          <a:prstGeom prst="rect">
            <a:avLst/>
          </a:prstGeom>
        </p:spPr>
        <p:txBody>
          <a:bodyPr/>
          <a:lstStyle/>
          <a:p>
            <a:r>
              <a:t>REACT - REQUISITOS PREVIOS</a:t>
            </a:r>
          </a:p>
        </p:txBody>
      </p:sp>
      <p:sp>
        <p:nvSpPr>
          <p:cNvPr id="653" name="Podemos trabajar de dos formas:…"/>
          <p:cNvSpPr txBox="1">
            <a:spLocks noGrp="1"/>
          </p:cNvSpPr>
          <p:nvPr>
            <p:ph type="body" idx="1"/>
          </p:nvPr>
        </p:nvSpPr>
        <p:spPr>
          <a:xfrm>
            <a:off x="673100" y="3835400"/>
            <a:ext cx="23050500" cy="8523900"/>
          </a:xfrm>
          <a:prstGeom prst="rect">
            <a:avLst/>
          </a:prstGeom>
        </p:spPr>
        <p:txBody>
          <a:bodyPr>
            <a:normAutofit lnSpcReduction="10000"/>
          </a:bodyPr>
          <a:lstStyle/>
          <a:p>
            <a:pPr marL="299243" indent="-299243" defTabSz="429259">
              <a:spcBef>
                <a:spcPts val="3300"/>
              </a:spcBef>
              <a:buClr>
                <a:srgbClr val="535353"/>
              </a:buClr>
              <a:defRPr sz="2600"/>
            </a:pPr>
            <a:r>
              <a:t>Podemos trabajar de dos formas:</a:t>
            </a:r>
          </a:p>
          <a:p>
            <a:pPr marL="682275" lvl="1" indent="-299243" defTabSz="429259">
              <a:spcBef>
                <a:spcPts val="3300"/>
              </a:spcBef>
              <a:buClr>
                <a:srgbClr val="535353"/>
              </a:buClr>
              <a:defRPr sz="2600"/>
            </a:pPr>
            <a:r>
              <a:t>Entorno de desarrollo local:</a:t>
            </a:r>
          </a:p>
          <a:p>
            <a:pPr marL="1065307" lvl="2" indent="-299243" defTabSz="429259">
              <a:spcBef>
                <a:spcPts val="3300"/>
              </a:spcBef>
              <a:buClr>
                <a:srgbClr val="535353"/>
              </a:buClr>
              <a:defRPr sz="2600"/>
            </a:pPr>
            <a:r>
              <a:t>La forma recomendada, crearemos un proyecto en nuestro editor de código</a:t>
            </a:r>
          </a:p>
          <a:p>
            <a:pPr marL="1065307" lvl="2" indent="-299243" defTabSz="429259">
              <a:spcBef>
                <a:spcPts val="3300"/>
              </a:spcBef>
              <a:buClr>
                <a:srgbClr val="535353"/>
              </a:buClr>
              <a:defRPr sz="2600"/>
            </a:pPr>
            <a:r>
              <a:t>Vamos a ver tres formas de configurarlo</a:t>
            </a:r>
          </a:p>
          <a:p>
            <a:pPr marL="682275" lvl="1" indent="-299243" defTabSz="429259">
              <a:spcBef>
                <a:spcPts val="3300"/>
              </a:spcBef>
              <a:buClr>
                <a:srgbClr val="535353"/>
              </a:buClr>
              <a:defRPr sz="2600"/>
            </a:pPr>
            <a:r>
              <a:t>Programación y ejecución en la web:</a:t>
            </a:r>
          </a:p>
          <a:p>
            <a:pPr marL="1065307" lvl="2" indent="-299243" defTabSz="429259">
              <a:spcBef>
                <a:spcPts val="3300"/>
              </a:spcBef>
              <a:buClr>
                <a:srgbClr val="535353"/>
              </a:buClr>
              <a:defRPr sz="2600"/>
            </a:pPr>
            <a:r>
              <a:t>Está bien para empezar, especialmente si tenemos problemas instalando los requisitos para desarrollar aplicaciones React</a:t>
            </a:r>
          </a:p>
          <a:p>
            <a:pPr marL="1065307" lvl="2" indent="-299243" defTabSz="429259">
              <a:spcBef>
                <a:spcPts val="3300"/>
              </a:spcBef>
              <a:buClr>
                <a:srgbClr val="535353"/>
              </a:buClr>
              <a:defRPr sz="2600"/>
            </a:pPr>
            <a:r>
              <a:t>Podremos hacerlo a través de </a:t>
            </a:r>
            <a:r>
              <a:rPr u="sng">
                <a:hlinkClick r:id="rId2"/>
              </a:rPr>
              <a:t>https://codepen.io</a:t>
            </a:r>
          </a:p>
          <a:p>
            <a:pPr marL="1065307" lvl="2" indent="-299243" defTabSz="429259">
              <a:spcBef>
                <a:spcPts val="3300"/>
              </a:spcBef>
              <a:buClr>
                <a:srgbClr val="535353"/>
              </a:buClr>
              <a:defRPr sz="2600"/>
            </a:pPr>
            <a:r>
              <a:t>Tenemos que añadir los scripts (por ejemplo, si quisiéramos usar la versión 16):</a:t>
            </a:r>
          </a:p>
          <a:p>
            <a:pPr marL="1448339" lvl="3" indent="-299243" defTabSz="429259">
              <a:spcBef>
                <a:spcPts val="3300"/>
              </a:spcBef>
              <a:buClr>
                <a:srgbClr val="535353"/>
              </a:buClr>
              <a:defRPr sz="2600"/>
            </a:pPr>
            <a:r>
              <a:rPr u="sng">
                <a:hlinkClick r:id="rId3"/>
              </a:rPr>
              <a:t>https://unpkg.com/react@16/umd/react.development.js</a:t>
            </a:r>
            <a:endParaRPr u="sng"/>
          </a:p>
          <a:p>
            <a:pPr marL="1448339" lvl="3" indent="-299243" defTabSz="429259">
              <a:spcBef>
                <a:spcPts val="3300"/>
              </a:spcBef>
              <a:buClr>
                <a:srgbClr val="535353"/>
              </a:buClr>
              <a:defRPr sz="2600"/>
            </a:pPr>
            <a:r>
              <a:rPr u="sng">
                <a:hlinkClick r:id="rId4"/>
              </a:rPr>
              <a:t>https://unpkg.com/react-dom@16/umd/react-dom.development.js</a:t>
            </a:r>
          </a:p>
          <a:p>
            <a:pPr marL="682275" lvl="1" indent="-299243" defTabSz="429259">
              <a:spcBef>
                <a:spcPts val="3300"/>
              </a:spcBef>
              <a:buClr>
                <a:srgbClr val="535353"/>
              </a:buClr>
              <a:defRPr sz="2600"/>
            </a:pPr>
            <a:r>
              <a:t>Recomendado: instalar </a:t>
            </a:r>
            <a:r>
              <a:rPr>
                <a:hlinkClick r:id="rId5"/>
              </a:rPr>
              <a:t>React DevTools for Chrome</a:t>
            </a:r>
            <a:r>
              <a:t> para debugging más sencillo</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React vía cdn"/>
          <p:cNvSpPr txBox="1">
            <a:spLocks noGrp="1"/>
          </p:cNvSpPr>
          <p:nvPr>
            <p:ph type="title"/>
          </p:nvPr>
        </p:nvSpPr>
        <p:spPr>
          <a:prstGeom prst="rect">
            <a:avLst/>
          </a:prstGeom>
        </p:spPr>
        <p:txBody>
          <a:bodyPr/>
          <a:lstStyle/>
          <a:p>
            <a:r>
              <a:t>React vía cdn</a:t>
            </a:r>
          </a:p>
        </p:txBody>
      </p:sp>
      <p:sp>
        <p:nvSpPr>
          <p:cNvPr id="656" name="Es la forma más simple de insertar React en nuestra web, pero no se recomienda en absoluto…"/>
          <p:cNvSpPr txBox="1">
            <a:spLocks noGrp="1"/>
          </p:cNvSpPr>
          <p:nvPr>
            <p:ph type="body" idx="1"/>
          </p:nvPr>
        </p:nvSpPr>
        <p:spPr>
          <a:xfrm>
            <a:off x="673100" y="3835400"/>
            <a:ext cx="23050500" cy="8523900"/>
          </a:xfrm>
          <a:prstGeom prst="rect">
            <a:avLst/>
          </a:prstGeom>
        </p:spPr>
        <p:txBody>
          <a:bodyPr>
            <a:normAutofit lnSpcReduction="10000"/>
          </a:bodyPr>
          <a:lstStyle/>
          <a:p>
            <a:pPr marL="414337" indent="-414337" defTabSz="594360">
              <a:spcBef>
                <a:spcPts val="4600"/>
              </a:spcBef>
              <a:buClr>
                <a:srgbClr val="535353"/>
              </a:buClr>
              <a:defRPr sz="3600"/>
            </a:pPr>
            <a:r>
              <a:t>Es la forma más simple de insertar React en nuestra web, pero </a:t>
            </a:r>
            <a:r>
              <a:rPr>
                <a:latin typeface="Gill Sans"/>
                <a:ea typeface="Gill Sans"/>
                <a:cs typeface="Gill Sans"/>
                <a:sym typeface="Gill Sans"/>
              </a:rPr>
              <a:t>no se recomienda en absoluto</a:t>
            </a:r>
          </a:p>
          <a:p>
            <a:pPr marL="414337" indent="-414337" defTabSz="594360">
              <a:spcBef>
                <a:spcPts val="4600"/>
              </a:spcBef>
              <a:buClr>
                <a:srgbClr val="535353"/>
              </a:buClr>
              <a:defRPr sz="3600"/>
            </a:pPr>
            <a:r>
              <a:t>Es la transición más sencilla viniendo de JQuery/Bootstrap</a:t>
            </a:r>
          </a:p>
          <a:p>
            <a:pPr marL="414337" indent="-414337" defTabSz="594360">
              <a:spcBef>
                <a:spcPts val="4600"/>
              </a:spcBef>
              <a:buClr>
                <a:srgbClr val="535353"/>
              </a:buClr>
              <a:defRPr sz="3600"/>
            </a:pPr>
            <a:r>
              <a:t>Traeremos desde un CDN los scripts de react, react-dom y babel desde</a:t>
            </a:r>
          </a:p>
          <a:p>
            <a:pPr marL="944689" lvl="1" indent="-414337" defTabSz="594360">
              <a:spcBef>
                <a:spcPts val="4600"/>
              </a:spcBef>
              <a:buClr>
                <a:srgbClr val="535353"/>
              </a:buClr>
              <a:defRPr sz="3600"/>
            </a:pPr>
            <a:r>
              <a:rPr u="sng">
                <a:hlinkClick r:id="rId2"/>
              </a:rPr>
              <a:t>https://unpkg.com/react@16/umd/react.development.js</a:t>
            </a:r>
            <a:endParaRPr u="sng"/>
          </a:p>
          <a:p>
            <a:pPr marL="944689" lvl="1" indent="-414337" defTabSz="594360">
              <a:spcBef>
                <a:spcPts val="4600"/>
              </a:spcBef>
              <a:buClr>
                <a:srgbClr val="535353"/>
              </a:buClr>
              <a:defRPr sz="3600"/>
            </a:pPr>
            <a:r>
              <a:rPr u="sng">
                <a:hlinkClick r:id="rId3"/>
              </a:rPr>
              <a:t>https://unpkg.com/react-dom@16/umd/react-dom.development.js</a:t>
            </a:r>
            <a:endParaRPr u="sng"/>
          </a:p>
          <a:p>
            <a:pPr marL="944689" lvl="1" indent="-414337" defTabSz="594360">
              <a:spcBef>
                <a:spcPts val="4600"/>
              </a:spcBef>
              <a:buClr>
                <a:srgbClr val="535353"/>
              </a:buClr>
              <a:defRPr sz="3600"/>
            </a:pPr>
            <a:r>
              <a:rPr u="sng">
                <a:hlinkClick r:id="rId4"/>
              </a:rPr>
              <a:t>https://unpkg.com/babel-standalone@6.26.0/babel.js</a:t>
            </a:r>
          </a:p>
          <a:p>
            <a:pPr marL="414337" indent="-414337" defTabSz="594360">
              <a:spcBef>
                <a:spcPts val="4600"/>
              </a:spcBef>
              <a:buClr>
                <a:srgbClr val="535353"/>
              </a:buClr>
              <a:defRPr sz="3600"/>
            </a:pPr>
            <a:r>
              <a:t>Creamos un div con id root en nuestro html, que será el padre de nuestros componentes React</a:t>
            </a:r>
          </a:p>
          <a:p>
            <a:pPr marL="414337" indent="-414337" defTabSz="594360">
              <a:spcBef>
                <a:spcPts val="4600"/>
              </a:spcBef>
              <a:buClr>
                <a:srgbClr val="535353"/>
              </a:buClr>
              <a:defRPr sz="3600"/>
            </a:pPr>
            <a:r>
              <a:t>Por último, un script con type “text/babel" en el que pondremos nuestro código React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Instalación con create-react-app"/>
          <p:cNvSpPr txBox="1">
            <a:spLocks noGrp="1"/>
          </p:cNvSpPr>
          <p:nvPr>
            <p:ph type="title"/>
          </p:nvPr>
        </p:nvSpPr>
        <p:spPr>
          <a:prstGeom prst="rect">
            <a:avLst/>
          </a:prstGeom>
        </p:spPr>
        <p:txBody>
          <a:bodyPr/>
          <a:lstStyle/>
          <a:p>
            <a:r>
              <a:t>Instalación con create-react-app</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create-react-app"/>
          <p:cNvSpPr txBox="1">
            <a:spLocks noGrp="1"/>
          </p:cNvSpPr>
          <p:nvPr>
            <p:ph type="title"/>
          </p:nvPr>
        </p:nvSpPr>
        <p:spPr>
          <a:prstGeom prst="rect">
            <a:avLst/>
          </a:prstGeom>
        </p:spPr>
        <p:txBody>
          <a:bodyPr/>
          <a:lstStyle/>
          <a:p>
            <a:r>
              <a:t>create-react-app</a:t>
            </a:r>
          </a:p>
        </p:txBody>
      </p:sp>
      <p:sp>
        <p:nvSpPr>
          <p:cNvPr id="661" name="El método que hemos utilizado para meter React en nuestra web parece sencillo, pero es ineficiente y engorroso de mantener según escale nuestra app…"/>
          <p:cNvSpPr txBox="1">
            <a:spLocks noGrp="1"/>
          </p:cNvSpPr>
          <p:nvPr>
            <p:ph type="body" idx="1"/>
          </p:nvPr>
        </p:nvSpPr>
        <p:spPr>
          <a:xfrm>
            <a:off x="673100" y="3835400"/>
            <a:ext cx="23050500" cy="8523900"/>
          </a:xfrm>
          <a:prstGeom prst="rect">
            <a:avLst/>
          </a:prstGeom>
        </p:spPr>
        <p:txBody>
          <a:bodyPr/>
          <a:lstStyle/>
          <a:p>
            <a:pPr>
              <a:buClr>
                <a:srgbClr val="535353"/>
              </a:buClr>
            </a:pPr>
            <a:r>
              <a:rPr dirty="0"/>
              <a:t>El </a:t>
            </a:r>
            <a:r>
              <a:rPr dirty="0" err="1"/>
              <a:t>método</a:t>
            </a:r>
            <a:r>
              <a:rPr dirty="0"/>
              <a:t> </a:t>
            </a:r>
            <a:r>
              <a:rPr dirty="0" err="1"/>
              <a:t>que</a:t>
            </a:r>
            <a:r>
              <a:rPr dirty="0"/>
              <a:t> </a:t>
            </a:r>
            <a:r>
              <a:rPr dirty="0" err="1"/>
              <a:t>hemos</a:t>
            </a:r>
            <a:r>
              <a:rPr dirty="0"/>
              <a:t> </a:t>
            </a:r>
            <a:r>
              <a:rPr dirty="0" err="1"/>
              <a:t>utilizado</a:t>
            </a:r>
            <a:r>
              <a:rPr dirty="0"/>
              <a:t> </a:t>
            </a:r>
            <a:r>
              <a:rPr dirty="0" err="1"/>
              <a:t>para</a:t>
            </a:r>
            <a:r>
              <a:rPr dirty="0"/>
              <a:t> meter React en </a:t>
            </a:r>
            <a:r>
              <a:rPr dirty="0" err="1"/>
              <a:t>nuestra</a:t>
            </a:r>
            <a:r>
              <a:rPr dirty="0"/>
              <a:t> web </a:t>
            </a:r>
            <a:r>
              <a:rPr dirty="0" err="1"/>
              <a:t>parece</a:t>
            </a:r>
            <a:r>
              <a:rPr dirty="0"/>
              <a:t> </a:t>
            </a:r>
            <a:r>
              <a:rPr dirty="0" err="1"/>
              <a:t>sencillo</a:t>
            </a:r>
            <a:r>
              <a:rPr dirty="0"/>
              <a:t>, </a:t>
            </a:r>
            <a:r>
              <a:rPr dirty="0" err="1"/>
              <a:t>pero</a:t>
            </a:r>
            <a:r>
              <a:rPr dirty="0"/>
              <a:t> </a:t>
            </a:r>
            <a:r>
              <a:rPr dirty="0" err="1"/>
              <a:t>es</a:t>
            </a:r>
            <a:r>
              <a:rPr dirty="0"/>
              <a:t> </a:t>
            </a:r>
            <a:r>
              <a:rPr dirty="0" err="1"/>
              <a:t>ineficiente</a:t>
            </a:r>
            <a:r>
              <a:rPr dirty="0"/>
              <a:t> y </a:t>
            </a:r>
            <a:r>
              <a:rPr dirty="0" err="1"/>
              <a:t>engorroso</a:t>
            </a:r>
            <a:r>
              <a:rPr dirty="0"/>
              <a:t> de </a:t>
            </a:r>
            <a:r>
              <a:rPr dirty="0" err="1"/>
              <a:t>mantener</a:t>
            </a:r>
            <a:r>
              <a:rPr dirty="0"/>
              <a:t> </a:t>
            </a:r>
            <a:r>
              <a:rPr dirty="0" err="1"/>
              <a:t>según</a:t>
            </a:r>
            <a:r>
              <a:rPr dirty="0"/>
              <a:t> </a:t>
            </a:r>
            <a:r>
              <a:rPr dirty="0" err="1"/>
              <a:t>escale</a:t>
            </a:r>
            <a:r>
              <a:rPr dirty="0"/>
              <a:t> </a:t>
            </a:r>
            <a:r>
              <a:rPr dirty="0" err="1"/>
              <a:t>nuestra</a:t>
            </a:r>
            <a:r>
              <a:rPr dirty="0"/>
              <a:t> app</a:t>
            </a:r>
          </a:p>
          <a:p>
            <a:pPr>
              <a:buClr>
                <a:srgbClr val="535353"/>
              </a:buClr>
            </a:pPr>
            <a:r>
              <a:rPr dirty="0"/>
              <a:t>Con create-react-app </a:t>
            </a:r>
            <a:r>
              <a:rPr dirty="0" err="1"/>
              <a:t>obtenemos</a:t>
            </a:r>
            <a:r>
              <a:rPr dirty="0"/>
              <a:t> un </a:t>
            </a:r>
            <a:r>
              <a:rPr dirty="0" err="1"/>
              <a:t>entorno</a:t>
            </a:r>
            <a:r>
              <a:rPr dirty="0"/>
              <a:t> </a:t>
            </a:r>
            <a:r>
              <a:rPr dirty="0" err="1"/>
              <a:t>preconfigurado</a:t>
            </a:r>
            <a:r>
              <a:rPr dirty="0"/>
              <a:t> </a:t>
            </a:r>
            <a:r>
              <a:rPr dirty="0" err="1"/>
              <a:t>para</a:t>
            </a:r>
            <a:r>
              <a:rPr dirty="0"/>
              <a:t> </a:t>
            </a:r>
            <a:r>
              <a:rPr dirty="0" err="1"/>
              <a:t>desarrollar</a:t>
            </a:r>
            <a:r>
              <a:rPr dirty="0"/>
              <a:t> </a:t>
            </a:r>
            <a:r>
              <a:rPr dirty="0" err="1"/>
              <a:t>aplicaciones</a:t>
            </a:r>
            <a:r>
              <a:rPr dirty="0"/>
              <a:t> con React, con un </a:t>
            </a:r>
            <a:r>
              <a:rPr dirty="0" err="1"/>
              <a:t>servidor</a:t>
            </a:r>
            <a:r>
              <a:rPr dirty="0"/>
              <a:t> de </a:t>
            </a:r>
            <a:r>
              <a:rPr dirty="0" err="1"/>
              <a:t>desarrollo</a:t>
            </a:r>
            <a:r>
              <a:rPr dirty="0"/>
              <a:t> </a:t>
            </a:r>
            <a:r>
              <a:rPr dirty="0" err="1"/>
              <a:t>que</a:t>
            </a:r>
            <a:r>
              <a:rPr dirty="0"/>
              <a:t> se </a:t>
            </a:r>
            <a:r>
              <a:rPr dirty="0" err="1"/>
              <a:t>refresca</a:t>
            </a:r>
            <a:r>
              <a:rPr dirty="0"/>
              <a:t> </a:t>
            </a:r>
            <a:r>
              <a:rPr dirty="0" err="1"/>
              <a:t>automáticamente</a:t>
            </a:r>
            <a:r>
              <a:rPr dirty="0"/>
              <a:t>, </a:t>
            </a:r>
            <a:r>
              <a:rPr dirty="0" err="1"/>
              <a:t>empaquetado</a:t>
            </a:r>
            <a:r>
              <a:rPr dirty="0"/>
              <a:t> con </a:t>
            </a:r>
            <a:r>
              <a:rPr dirty="0" err="1"/>
              <a:t>Webpack</a:t>
            </a:r>
            <a:r>
              <a:rPr dirty="0"/>
              <a:t>, JSX, ES6, </a:t>
            </a:r>
            <a:r>
              <a:rPr dirty="0" err="1"/>
              <a:t>mejoras</a:t>
            </a:r>
            <a:r>
              <a:rPr dirty="0"/>
              <a:t> en CSS y </a:t>
            </a:r>
            <a:r>
              <a:rPr dirty="0" err="1"/>
              <a:t>análisis</a:t>
            </a:r>
            <a:r>
              <a:rPr dirty="0"/>
              <a:t> de </a:t>
            </a:r>
            <a:r>
              <a:rPr dirty="0" err="1"/>
              <a:t>código</a:t>
            </a:r>
            <a:r>
              <a:rPr dirty="0"/>
              <a:t> y test con </a:t>
            </a:r>
            <a:r>
              <a:rPr dirty="0" err="1"/>
              <a:t>ESLint</a:t>
            </a:r>
            <a:endParaRPr dirty="0"/>
          </a:p>
          <a:p>
            <a:pPr>
              <a:buClr>
                <a:srgbClr val="535353"/>
              </a:buClr>
            </a:pPr>
            <a:r>
              <a:rPr dirty="0" err="1"/>
              <a:t>Vamos</a:t>
            </a:r>
            <a:r>
              <a:rPr dirty="0"/>
              <a:t> a </a:t>
            </a:r>
            <a:r>
              <a:rPr dirty="0" err="1"/>
              <a:t>ver</a:t>
            </a:r>
            <a:r>
              <a:rPr dirty="0"/>
              <a:t> </a:t>
            </a:r>
            <a:r>
              <a:rPr dirty="0" err="1"/>
              <a:t>cómo</a:t>
            </a:r>
            <a:r>
              <a:rPr dirty="0"/>
              <a:t> </a:t>
            </a:r>
            <a:r>
              <a:rPr dirty="0" err="1"/>
              <a:t>utilizar</a:t>
            </a:r>
            <a:r>
              <a:rPr dirty="0"/>
              <a:t> create-react-app </a:t>
            </a:r>
            <a:r>
              <a:rPr dirty="0" err="1"/>
              <a:t>desde</a:t>
            </a:r>
            <a:r>
              <a:rPr dirty="0"/>
              <a:t> </a:t>
            </a:r>
            <a:r>
              <a:rPr dirty="0" err="1"/>
              <a:t>línea</a:t>
            </a:r>
            <a:r>
              <a:rPr dirty="0"/>
              <a:t> de </a:t>
            </a:r>
            <a:r>
              <a:rPr dirty="0" err="1"/>
              <a:t>comandos</a:t>
            </a:r>
            <a:r>
              <a:rPr dirty="0"/>
              <a:t> y </a:t>
            </a:r>
            <a:r>
              <a:rPr dirty="0" err="1"/>
              <a:t>desde</a:t>
            </a:r>
            <a:r>
              <a:rPr dirty="0"/>
              <a:t> </a:t>
            </a:r>
            <a:r>
              <a:rPr dirty="0" err="1"/>
              <a:t>Webstorm</a:t>
            </a:r>
            <a:endParaRPr dirty="0"/>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944335"/>
      </a:dk1>
      <a:lt1>
        <a:srgbClr val="5F8C94"/>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chemeClr val="accent1">
                <a:satOff val="-5995"/>
                <a:lumOff val="-11002"/>
              </a:schemeClr>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chemeClr val="accent1">
                <a:satOff val="-5995"/>
                <a:lumOff val="-11002"/>
              </a:schemeClr>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55</TotalTime>
  <Words>3357</Words>
  <Application>Microsoft Office PowerPoint</Application>
  <PresentationFormat>Custom</PresentationFormat>
  <Paragraphs>379</Paragraphs>
  <Slides>51</Slides>
  <Notes>0</Notes>
  <HiddenSlides>1</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Showroom</vt:lpstr>
      <vt:lpstr>Frameworks de frontend: React</vt:lpstr>
      <vt:lpstr>REACT</vt:lpstr>
      <vt:lpstr>REACT - requisitos previos</vt:lpstr>
      <vt:lpstr>REACT - requisitos previos</vt:lpstr>
      <vt:lpstr>REACT - requisitos previos</vt:lpstr>
      <vt:lpstr>REACT - REQUISITOS PREVIOS</vt:lpstr>
      <vt:lpstr>React vía cdn</vt:lpstr>
      <vt:lpstr>Instalación con create-react-app</vt:lpstr>
      <vt:lpstr>create-react-app</vt:lpstr>
      <vt:lpstr>Creando entorno local con línea de comandos</vt:lpstr>
      <vt:lpstr>Creando entorno local con línea de comandos</vt:lpstr>
      <vt:lpstr>Creando entorno local con webstorm</vt:lpstr>
      <vt:lpstr>Primer proyecto en react</vt:lpstr>
      <vt:lpstr>Hello world básico</vt:lpstr>
      <vt:lpstr>Componente elemental</vt:lpstr>
      <vt:lpstr>Estructura de un proyecto</vt:lpstr>
      <vt:lpstr>Estructura de un proyecto</vt:lpstr>
      <vt:lpstr>Programación con react</vt:lpstr>
      <vt:lpstr>Jsx - javascript xml</vt:lpstr>
      <vt:lpstr>Typescript</vt:lpstr>
      <vt:lpstr>Typescript</vt:lpstr>
      <vt:lpstr>Typescript</vt:lpstr>
      <vt:lpstr>Typescript</vt:lpstr>
      <vt:lpstr>Typescript</vt:lpstr>
      <vt:lpstr>Typescript</vt:lpstr>
      <vt:lpstr>Typescript</vt:lpstr>
      <vt:lpstr>COMPONENTES Y ELEMENTOS</vt:lpstr>
      <vt:lpstr>Componentes y elementos</vt:lpstr>
      <vt:lpstr>Componentes y elementos</vt:lpstr>
      <vt:lpstr>Componentes y elementos: Ejemplo</vt:lpstr>
      <vt:lpstr>props</vt:lpstr>
      <vt:lpstr>Componentes y elementos: Ejemplo con props</vt:lpstr>
      <vt:lpstr>State</vt:lpstr>
      <vt:lpstr>PRACTICA REACT con NPM (nODE)</vt:lpstr>
      <vt:lpstr>Componentes y elementos: Ejemplo con state</vt:lpstr>
      <vt:lpstr>Componentes y elementos: Ejemplo con state</vt:lpstr>
      <vt:lpstr>Peticiones con axios</vt:lpstr>
      <vt:lpstr>Axios</vt:lpstr>
      <vt:lpstr>Ejercicio Axios</vt:lpstr>
      <vt:lpstr>Formularios básicos en react</vt:lpstr>
      <vt:lpstr>formularios en react</vt:lpstr>
      <vt:lpstr>Formularios en react</vt:lpstr>
      <vt:lpstr>Ejemplo formularios</vt:lpstr>
      <vt:lpstr>Inputs controlados</vt:lpstr>
      <vt:lpstr>Carga de ficheros</vt:lpstr>
      <vt:lpstr>Material-ui</vt:lpstr>
      <vt:lpstr>Material-ui</vt:lpstr>
      <vt:lpstr>Material-ui</vt:lpstr>
      <vt:lpstr>React router</vt:lpstr>
      <vt:lpstr>React router</vt:lpstr>
      <vt:lpstr>Ejercicio router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web intermedio</dc:title>
  <dc:creator>Manoel Gadi</dc:creator>
  <cp:lastModifiedBy>Manoel Gadi</cp:lastModifiedBy>
  <cp:revision>6</cp:revision>
  <dcterms:modified xsi:type="dcterms:W3CDTF">2021-12-20T17:02:28Z</dcterms:modified>
</cp:coreProperties>
</file>